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82.jpg" ContentType="image/png"/>
  <Override PartName="/ppt/media/image83.jpg" ContentType="image/png"/>
  <Override PartName="/ppt/media/image85.jpg" ContentType="image/png"/>
  <Override PartName="/ppt/media/image8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570" r:id="rId2"/>
    <p:sldId id="568" r:id="rId3"/>
    <p:sldId id="524" r:id="rId4"/>
    <p:sldId id="556" r:id="rId5"/>
    <p:sldId id="525" r:id="rId6"/>
    <p:sldId id="337" r:id="rId7"/>
    <p:sldId id="534" r:id="rId8"/>
    <p:sldId id="526" r:id="rId9"/>
    <p:sldId id="527" r:id="rId10"/>
    <p:sldId id="528" r:id="rId11"/>
    <p:sldId id="529" r:id="rId12"/>
    <p:sldId id="530" r:id="rId13"/>
    <p:sldId id="531" r:id="rId14"/>
    <p:sldId id="532" r:id="rId15"/>
    <p:sldId id="535" r:id="rId16"/>
    <p:sldId id="558" r:id="rId17"/>
    <p:sldId id="533" r:id="rId18"/>
    <p:sldId id="571" r:id="rId19"/>
    <p:sldId id="545" r:id="rId20"/>
    <p:sldId id="546" r:id="rId21"/>
    <p:sldId id="549" r:id="rId22"/>
    <p:sldId id="547" r:id="rId23"/>
    <p:sldId id="548" r:id="rId24"/>
    <p:sldId id="572" r:id="rId25"/>
    <p:sldId id="536" r:id="rId26"/>
    <p:sldId id="559" r:id="rId27"/>
    <p:sldId id="538" r:id="rId28"/>
    <p:sldId id="561" r:id="rId29"/>
    <p:sldId id="539" r:id="rId30"/>
    <p:sldId id="562" r:id="rId31"/>
    <p:sldId id="563" r:id="rId32"/>
    <p:sldId id="564" r:id="rId33"/>
    <p:sldId id="565" r:id="rId34"/>
    <p:sldId id="566" r:id="rId35"/>
    <p:sldId id="573" r:id="rId36"/>
    <p:sldId id="550" r:id="rId37"/>
    <p:sldId id="551" r:id="rId38"/>
    <p:sldId id="552" r:id="rId39"/>
    <p:sldId id="575" r:id="rId40"/>
    <p:sldId id="574" r:id="rId41"/>
    <p:sldId id="554" r:id="rId42"/>
    <p:sldId id="313" r:id="rId43"/>
  </p:sldIdLst>
  <p:sldSz cx="9144000" cy="5143500" type="screen16x9"/>
  <p:notesSz cx="6950075" cy="11979275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9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orient="horz" pos="3240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pos="5760" userDrawn="1">
          <p15:clr>
            <a:srgbClr val="A4A3A4"/>
          </p15:clr>
        </p15:guide>
        <p15:guide id="7" orient="horz" pos="1756" userDrawn="1">
          <p15:clr>
            <a:srgbClr val="A4A3A4"/>
          </p15:clr>
        </p15:guide>
        <p15:guide id="8" orient="horz" pos="2845" userDrawn="1">
          <p15:clr>
            <a:srgbClr val="A4A3A4"/>
          </p15:clr>
        </p15:guide>
        <p15:guide id="9" pos="181" userDrawn="1">
          <p15:clr>
            <a:srgbClr val="A4A3A4"/>
          </p15:clr>
        </p15:guide>
        <p15:guide id="10" pos="4626" userDrawn="1">
          <p15:clr>
            <a:srgbClr val="A4A3A4"/>
          </p15:clr>
        </p15:guide>
        <p15:guide id="11" pos="5602" userDrawn="1">
          <p15:clr>
            <a:srgbClr val="A4A3A4"/>
          </p15:clr>
        </p15:guide>
        <p15:guide id="12" pos="2041" userDrawn="1">
          <p15:clr>
            <a:srgbClr val="A4A3A4"/>
          </p15:clr>
        </p15:guide>
        <p15:guide id="13" orient="horz" pos="123" userDrawn="1">
          <p15:clr>
            <a:srgbClr val="A4A3A4"/>
          </p15:clr>
        </p15:guide>
        <p15:guide id="14" pos="3583" userDrawn="1">
          <p15:clr>
            <a:srgbClr val="A4A3A4"/>
          </p15:clr>
        </p15:guide>
        <p15:guide id="15" orient="horz" pos="31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35792A"/>
    <a:srgbClr val="A1C929"/>
    <a:srgbClr val="FEFEFE"/>
    <a:srgbClr val="F2F2F2"/>
    <a:srgbClr val="92D050"/>
    <a:srgbClr val="385723"/>
    <a:srgbClr val="C9D727"/>
    <a:srgbClr val="E0E4E2"/>
    <a:srgbClr val="008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59" autoAdjust="0"/>
    <p:restoredTop sz="99491" autoAdjust="0"/>
  </p:normalViewPr>
  <p:slideViewPr>
    <p:cSldViewPr snapToGrid="0" snapToObjects="1">
      <p:cViewPr varScale="1">
        <p:scale>
          <a:sx n="93" d="100"/>
          <a:sy n="93" d="100"/>
        </p:scale>
        <p:origin x="378" y="90"/>
      </p:cViewPr>
      <p:guideLst>
        <p:guide orient="horz" pos="509"/>
        <p:guide pos="2880"/>
        <p:guide orient="horz"/>
        <p:guide orient="horz" pos="3240"/>
        <p:guide/>
        <p:guide pos="5760"/>
        <p:guide orient="horz" pos="1756"/>
        <p:guide orient="horz" pos="2845"/>
        <p:guide pos="181"/>
        <p:guide pos="4626"/>
        <p:guide pos="5602"/>
        <p:guide pos="2041"/>
        <p:guide orient="horz" pos="123"/>
        <p:guide pos="3583"/>
        <p:guide orient="horz" pos="316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1935258092738406E-2"/>
          <c:y val="0.1469095733517225"/>
          <c:w val="0.55809762451546086"/>
          <c:h val="0.83674073026864126"/>
        </c:manualLayout>
      </c:layout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3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4"/>
            <c:bubble3D val="0"/>
            <c:spPr>
              <a:solidFill>
                <a:srgbClr val="E60B5A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6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7"/>
            <c:bubble3D val="0"/>
            <c:spPr>
              <a:solidFill>
                <a:schemeClr val="tx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cat>
            <c:strRef>
              <c:f>Hoja1!$A$2:$A$7</c:f>
              <c:strCache>
                <c:ptCount val="6"/>
                <c:pt idx="0">
                  <c:v>Clientes</c:v>
                </c:pt>
                <c:pt idx="1">
                  <c:v>Medios</c:v>
                </c:pt>
                <c:pt idx="2">
                  <c:v>Colaboradores</c:v>
                </c:pt>
                <c:pt idx="3">
                  <c:v>Gobierno</c:v>
                </c:pt>
                <c:pt idx="4">
                  <c:v>Cámaras y asociaciones</c:v>
                </c:pt>
                <c:pt idx="5">
                  <c:v>Buscadores de trabajo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10</c:v>
                </c:pt>
                <c:pt idx="5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7752255886925663"/>
          <c:y val="6.965087484720088E-2"/>
          <c:w val="0.41497553907368639"/>
          <c:h val="0.89147370312708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800">
          <a:latin typeface="+mj-lt"/>
        </a:defRPr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700" cy="6010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36767" y="0"/>
            <a:ext cx="3011700" cy="6010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FD1FD-C711-40B9-9324-DA1F38FFE4AB}" type="datetimeFigureOut">
              <a:rPr lang="es-MX" smtClean="0"/>
              <a:t>11/06/2020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117475" y="1497013"/>
            <a:ext cx="7185025" cy="40417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95008" y="5765027"/>
            <a:ext cx="5560060" cy="47168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1378234"/>
            <a:ext cx="3011700" cy="6010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36767" y="11378234"/>
            <a:ext cx="3011700" cy="6010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C5595-31FE-46F3-AEE8-60BCAEBD3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3585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997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1190" y="0"/>
            <a:ext cx="6392810" cy="5143500"/>
          </a:xfrm>
          <a:prstGeom prst="rect">
            <a:avLst/>
          </a:prstGeom>
        </p:spPr>
      </p:pic>
      <p:sp>
        <p:nvSpPr>
          <p:cNvPr id="8" name="Freeform 5"/>
          <p:cNvSpPr>
            <a:spLocks/>
          </p:cNvSpPr>
          <p:nvPr userDrawn="1"/>
        </p:nvSpPr>
        <p:spPr bwMode="auto">
          <a:xfrm>
            <a:off x="1" y="199103"/>
            <a:ext cx="7942007" cy="4756355"/>
          </a:xfrm>
          <a:custGeom>
            <a:avLst/>
            <a:gdLst>
              <a:gd name="T0" fmla="*/ 0 w 39337"/>
              <a:gd name="T1" fmla="*/ 0 h 23732"/>
              <a:gd name="T2" fmla="*/ 39337 w 39337"/>
              <a:gd name="T3" fmla="*/ 0 h 23732"/>
              <a:gd name="T4" fmla="*/ 31101 w 39337"/>
              <a:gd name="T5" fmla="*/ 23732 h 23732"/>
              <a:gd name="T6" fmla="*/ 0 w 39337"/>
              <a:gd name="T7" fmla="*/ 23732 h 23732"/>
              <a:gd name="T8" fmla="*/ 0 w 39337"/>
              <a:gd name="T9" fmla="*/ 0 h 23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337" h="23732">
                <a:moveTo>
                  <a:pt x="0" y="0"/>
                </a:moveTo>
                <a:lnTo>
                  <a:pt x="39337" y="0"/>
                </a:lnTo>
                <a:lnTo>
                  <a:pt x="31101" y="23732"/>
                </a:lnTo>
                <a:lnTo>
                  <a:pt x="0" y="237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s-MX" sz="1350">
              <a:solidFill>
                <a:prstClr val="black"/>
              </a:solidFill>
            </a:endParaRPr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1" y="199104"/>
            <a:ext cx="7942007" cy="442899"/>
          </a:xfrm>
          <a:custGeom>
            <a:avLst/>
            <a:gdLst>
              <a:gd name="T0" fmla="*/ 0 w 39337"/>
              <a:gd name="T1" fmla="*/ 0 h 3024"/>
              <a:gd name="T2" fmla="*/ 39337 w 39337"/>
              <a:gd name="T3" fmla="*/ 0 h 3024"/>
              <a:gd name="T4" fmla="*/ 38288 w 39337"/>
              <a:gd name="T5" fmla="*/ 3024 h 3024"/>
              <a:gd name="T6" fmla="*/ 0 w 39337"/>
              <a:gd name="T7" fmla="*/ 3024 h 3024"/>
              <a:gd name="T8" fmla="*/ 0 w 39337"/>
              <a:gd name="T9" fmla="*/ 0 h 3024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808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9808" y="10000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35792A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s-MX" sz="1350">
              <a:solidFill>
                <a:prstClr val="black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914401" y="642003"/>
            <a:ext cx="1833280" cy="0"/>
          </a:xfrm>
          <a:prstGeom prst="line">
            <a:avLst/>
          </a:prstGeom>
          <a:ln w="28575" cmpd="sng">
            <a:solidFill>
              <a:srgbClr val="C9D7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 userDrawn="1"/>
        </p:nvSpPr>
        <p:spPr>
          <a:xfrm>
            <a:off x="0" y="4949927"/>
            <a:ext cx="9144000" cy="193573"/>
          </a:xfrm>
          <a:prstGeom prst="rect">
            <a:avLst/>
          </a:prstGeom>
          <a:solidFill>
            <a:srgbClr val="C9D727">
              <a:alpha val="74902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07" y="4992390"/>
            <a:ext cx="644400" cy="12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0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/>
          <p:cNvSpPr/>
          <p:nvPr userDrawn="1"/>
        </p:nvSpPr>
        <p:spPr>
          <a:xfrm>
            <a:off x="4495800" y="0"/>
            <a:ext cx="46482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0E4E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 userDrawn="1"/>
        </p:nvSpPr>
        <p:spPr>
          <a:xfrm>
            <a:off x="0" y="628556"/>
            <a:ext cx="9144000" cy="4514944"/>
          </a:xfrm>
          <a:prstGeom prst="rect">
            <a:avLst/>
          </a:prstGeom>
          <a:gradFill flip="none" rotWithShape="1">
            <a:gsLst>
              <a:gs pos="81000">
                <a:schemeClr val="bg1">
                  <a:alpha val="85000"/>
                </a:schemeClr>
              </a:gs>
              <a:gs pos="91000">
                <a:schemeClr val="bg1">
                  <a:alpha val="90000"/>
                </a:schemeClr>
              </a:gs>
              <a:gs pos="100000">
                <a:schemeClr val="bg1">
                  <a:alpha val="9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prstClr val="white"/>
              </a:solidFill>
            </a:endParaRPr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1" y="199104"/>
            <a:ext cx="7942007" cy="442899"/>
          </a:xfrm>
          <a:custGeom>
            <a:avLst/>
            <a:gdLst>
              <a:gd name="T0" fmla="*/ 0 w 39337"/>
              <a:gd name="T1" fmla="*/ 0 h 3024"/>
              <a:gd name="T2" fmla="*/ 39337 w 39337"/>
              <a:gd name="T3" fmla="*/ 0 h 3024"/>
              <a:gd name="T4" fmla="*/ 38288 w 39337"/>
              <a:gd name="T5" fmla="*/ 3024 h 3024"/>
              <a:gd name="T6" fmla="*/ 0 w 39337"/>
              <a:gd name="T7" fmla="*/ 3024 h 3024"/>
              <a:gd name="T8" fmla="*/ 0 w 39337"/>
              <a:gd name="T9" fmla="*/ 0 h 3024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808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9808" y="10000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35792A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s-MX" sz="1350">
              <a:solidFill>
                <a:prstClr val="black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914401" y="642003"/>
            <a:ext cx="1833280" cy="0"/>
          </a:xfrm>
          <a:prstGeom prst="line">
            <a:avLst/>
          </a:prstGeom>
          <a:ln w="28575" cmpd="sng">
            <a:solidFill>
              <a:srgbClr val="C9D7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 userDrawn="1"/>
        </p:nvSpPr>
        <p:spPr>
          <a:xfrm>
            <a:off x="0" y="4949927"/>
            <a:ext cx="9144000" cy="193573"/>
          </a:xfrm>
          <a:prstGeom prst="rect">
            <a:avLst/>
          </a:prstGeom>
          <a:solidFill>
            <a:srgbClr val="C9D727">
              <a:alpha val="74902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07" y="4992390"/>
            <a:ext cx="644400" cy="12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5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 userDrawn="1"/>
        </p:nvSpPr>
        <p:spPr>
          <a:xfrm>
            <a:off x="4495800" y="0"/>
            <a:ext cx="46482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0E4E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1" y="199104"/>
            <a:ext cx="7942007" cy="442899"/>
          </a:xfrm>
          <a:custGeom>
            <a:avLst/>
            <a:gdLst>
              <a:gd name="T0" fmla="*/ 0 w 39337"/>
              <a:gd name="T1" fmla="*/ 0 h 3024"/>
              <a:gd name="T2" fmla="*/ 39337 w 39337"/>
              <a:gd name="T3" fmla="*/ 0 h 3024"/>
              <a:gd name="T4" fmla="*/ 38288 w 39337"/>
              <a:gd name="T5" fmla="*/ 3024 h 3024"/>
              <a:gd name="T6" fmla="*/ 0 w 39337"/>
              <a:gd name="T7" fmla="*/ 3024 h 3024"/>
              <a:gd name="T8" fmla="*/ 0 w 39337"/>
              <a:gd name="T9" fmla="*/ 0 h 3024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808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9808" y="10000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35792A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s-MX" sz="1350">
              <a:solidFill>
                <a:prstClr val="black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914401" y="642003"/>
            <a:ext cx="1833280" cy="0"/>
          </a:xfrm>
          <a:prstGeom prst="line">
            <a:avLst/>
          </a:prstGeom>
          <a:ln w="28575" cmpd="sng">
            <a:solidFill>
              <a:srgbClr val="C9D7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 userDrawn="1"/>
        </p:nvSpPr>
        <p:spPr>
          <a:xfrm>
            <a:off x="0" y="628556"/>
            <a:ext cx="9144000" cy="45149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611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367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20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1" r:id="rId2"/>
    <p:sldLayoutId id="2147483662" r:id="rId3"/>
    <p:sldLayoutId id="2147483663" r:id="rId4"/>
    <p:sldLayoutId id="2147483666" r:id="rId5"/>
  </p:sldLayoutIdLst>
  <p:txStyles>
    <p:titleStyle>
      <a:lvl1pPr algn="ctr" defTabSz="362798" rtl="0" eaLnBrk="1" latinLnBrk="0" hangingPunct="1">
        <a:spcBef>
          <a:spcPct val="0"/>
        </a:spcBef>
        <a:buNone/>
        <a:defRPr sz="3499" kern="1200">
          <a:solidFill>
            <a:schemeClr val="tx1"/>
          </a:solidFill>
          <a:latin typeface="Gotham Light"/>
          <a:ea typeface="+mj-ea"/>
          <a:cs typeface="Gotham Light"/>
        </a:defRPr>
      </a:lvl1pPr>
    </p:titleStyle>
    <p:bodyStyle>
      <a:lvl1pPr marL="272098" indent="-272098" algn="l" defTabSz="362798" rtl="0" eaLnBrk="1" latinLnBrk="0" hangingPunct="1">
        <a:spcBef>
          <a:spcPct val="20000"/>
        </a:spcBef>
        <a:buFont typeface="Arial"/>
        <a:buChar char="•"/>
        <a:defRPr sz="2539" kern="1200">
          <a:solidFill>
            <a:schemeClr val="tx1"/>
          </a:solidFill>
          <a:latin typeface="Gotham Light"/>
          <a:ea typeface="+mn-ea"/>
          <a:cs typeface="Gotham Light"/>
        </a:defRPr>
      </a:lvl1pPr>
      <a:lvl2pPr marL="589546" indent="-226749" algn="l" defTabSz="362798" rtl="0" eaLnBrk="1" latinLnBrk="0" hangingPunct="1">
        <a:spcBef>
          <a:spcPct val="20000"/>
        </a:spcBef>
        <a:buFont typeface="Arial"/>
        <a:buChar char="–"/>
        <a:defRPr sz="2201" kern="1200">
          <a:solidFill>
            <a:schemeClr val="tx1"/>
          </a:solidFill>
          <a:latin typeface="Gotham Light"/>
          <a:ea typeface="+mn-ea"/>
          <a:cs typeface="Gotham Light"/>
        </a:defRPr>
      </a:lvl2pPr>
      <a:lvl3pPr marL="906994" indent="-181398" algn="l" defTabSz="362798" rtl="0" eaLnBrk="1" latinLnBrk="0" hangingPunct="1">
        <a:spcBef>
          <a:spcPct val="20000"/>
        </a:spcBef>
        <a:buFont typeface="Arial"/>
        <a:buChar char="•"/>
        <a:defRPr sz="1919" kern="1200">
          <a:solidFill>
            <a:schemeClr val="tx1"/>
          </a:solidFill>
          <a:latin typeface="Gotham Light"/>
          <a:ea typeface="+mn-ea"/>
          <a:cs typeface="Gotham Light"/>
        </a:defRPr>
      </a:lvl3pPr>
      <a:lvl4pPr marL="1269791" indent="-181398" algn="l" defTabSz="362798" rtl="0" eaLnBrk="1" latinLnBrk="0" hangingPunct="1">
        <a:spcBef>
          <a:spcPct val="20000"/>
        </a:spcBef>
        <a:buFont typeface="Arial"/>
        <a:buChar char="–"/>
        <a:defRPr sz="1580" kern="1200">
          <a:solidFill>
            <a:schemeClr val="tx1"/>
          </a:solidFill>
          <a:latin typeface="Gotham Light"/>
          <a:ea typeface="+mn-ea"/>
          <a:cs typeface="Gotham Light"/>
        </a:defRPr>
      </a:lvl4pPr>
      <a:lvl5pPr marL="1632589" indent="-181398" algn="l" defTabSz="362798" rtl="0" eaLnBrk="1" latinLnBrk="0" hangingPunct="1">
        <a:spcBef>
          <a:spcPct val="20000"/>
        </a:spcBef>
        <a:buFont typeface="Arial"/>
        <a:buChar char="»"/>
        <a:defRPr sz="1580" kern="1200">
          <a:solidFill>
            <a:schemeClr val="tx1"/>
          </a:solidFill>
          <a:latin typeface="Gotham Light"/>
          <a:ea typeface="+mn-ea"/>
          <a:cs typeface="Gotham Light"/>
        </a:defRPr>
      </a:lvl5pPr>
      <a:lvl6pPr marL="1995387" indent="-181398" algn="l" defTabSz="362798" rtl="0" eaLnBrk="1" latinLnBrk="0" hangingPunct="1">
        <a:spcBef>
          <a:spcPct val="20000"/>
        </a:spcBef>
        <a:buFont typeface="Arial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358184" indent="-181398" algn="l" defTabSz="362798" rtl="0" eaLnBrk="1" latinLnBrk="0" hangingPunct="1">
        <a:spcBef>
          <a:spcPct val="20000"/>
        </a:spcBef>
        <a:buFont typeface="Arial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720982" indent="-181398" algn="l" defTabSz="362798" rtl="0" eaLnBrk="1" latinLnBrk="0" hangingPunct="1">
        <a:spcBef>
          <a:spcPct val="20000"/>
        </a:spcBef>
        <a:buFont typeface="Arial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083779" indent="-181398" algn="l" defTabSz="362798" rtl="0" eaLnBrk="1" latinLnBrk="0" hangingPunct="1">
        <a:spcBef>
          <a:spcPct val="20000"/>
        </a:spcBef>
        <a:buFont typeface="Arial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362798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1pPr>
      <a:lvl2pPr marL="362798" algn="l" defTabSz="362798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2pPr>
      <a:lvl3pPr marL="725595" algn="l" defTabSz="362798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3pPr>
      <a:lvl4pPr marL="1088393" algn="l" defTabSz="362798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4pPr>
      <a:lvl5pPr marL="1451191" algn="l" defTabSz="362798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5pPr>
      <a:lvl6pPr marL="1813987" algn="l" defTabSz="362798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6pPr>
      <a:lvl7pPr marL="2176785" algn="l" defTabSz="362798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7pPr>
      <a:lvl8pPr marL="2539582" algn="l" defTabSz="362798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8pPr>
      <a:lvl9pPr marL="2902380" algn="l" defTabSz="362798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emf"/><Relationship Id="rId4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hyperlink" Target="http://bit.ly/2nH3NEV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hyperlink" Target="http://bit.ly/2HCk8EW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2B7ZV9i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hyperlink" Target="http://bit.ly/2w5RbL4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hyperlink" Target="http://bit.ly/2A2plm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hyperlink" Target="http://bit.ly/2RFNsx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bit.ly/2nCALWQ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hyperlink" Target="http://bit.ly/2Oy5r6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gif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hyperlink" Target="http://bit.ly/2w3fPMz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3" Type="http://schemas.openxmlformats.org/officeDocument/2006/relationships/image" Target="../media/image82.jpg"/><Relationship Id="rId7" Type="http://schemas.openxmlformats.org/officeDocument/2006/relationships/image" Target="../media/image86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10" Type="http://schemas.openxmlformats.org/officeDocument/2006/relationships/image" Target="../media/image89.jpg"/><Relationship Id="rId4" Type="http://schemas.openxmlformats.org/officeDocument/2006/relationships/image" Target="../media/image83.jpg"/><Relationship Id="rId9" Type="http://schemas.openxmlformats.org/officeDocument/2006/relationships/image" Target="../media/image8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jpe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emf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Relationship Id="rId1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11" Type="http://schemas.openxmlformats.org/officeDocument/2006/relationships/image" Target="../media/image39.png"/><Relationship Id="rId5" Type="http://schemas.openxmlformats.org/officeDocument/2006/relationships/image" Target="../media/image33.emf"/><Relationship Id="rId10" Type="http://schemas.openxmlformats.org/officeDocument/2006/relationships/image" Target="../media/image38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89276" y="0"/>
            <a:ext cx="6254724" cy="41449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779" y="4239419"/>
            <a:ext cx="2598442" cy="90408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489" y="4492347"/>
            <a:ext cx="1811022" cy="352504"/>
          </a:xfrm>
          <a:prstGeom prst="rect">
            <a:avLst/>
          </a:prstGeom>
        </p:spPr>
      </p:pic>
      <p:sp>
        <p:nvSpPr>
          <p:cNvPr id="7" name="Freeform 6"/>
          <p:cNvSpPr>
            <a:spLocks/>
          </p:cNvSpPr>
          <p:nvPr/>
        </p:nvSpPr>
        <p:spPr bwMode="auto">
          <a:xfrm>
            <a:off x="0" y="0"/>
            <a:ext cx="3263900" cy="4144963"/>
          </a:xfrm>
          <a:custGeom>
            <a:avLst/>
            <a:gdLst>
              <a:gd name="T0" fmla="*/ 0 w 14498"/>
              <a:gd name="T1" fmla="*/ 0 h 18367"/>
              <a:gd name="T2" fmla="*/ 14498 w 14498"/>
              <a:gd name="T3" fmla="*/ 0 h 18367"/>
              <a:gd name="T4" fmla="*/ 10158 w 14498"/>
              <a:gd name="T5" fmla="*/ 18367 h 18367"/>
              <a:gd name="T6" fmla="*/ 0 w 14498"/>
              <a:gd name="T7" fmla="*/ 18367 h 18367"/>
              <a:gd name="T8" fmla="*/ 0 w 14498"/>
              <a:gd name="T9" fmla="*/ 0 h 18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98" h="18367">
                <a:moveTo>
                  <a:pt x="0" y="0"/>
                </a:moveTo>
                <a:lnTo>
                  <a:pt x="14498" y="0"/>
                </a:lnTo>
                <a:lnTo>
                  <a:pt x="10158" y="18367"/>
                </a:lnTo>
                <a:lnTo>
                  <a:pt x="0" y="18367"/>
                </a:lnTo>
                <a:lnTo>
                  <a:pt x="0" y="0"/>
                </a:lnTo>
                <a:close/>
              </a:path>
            </a:pathLst>
          </a:custGeom>
          <a:solidFill>
            <a:srgbClr val="35792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2286000" y="0"/>
            <a:ext cx="3025775" cy="4144963"/>
          </a:xfrm>
          <a:custGeom>
            <a:avLst/>
            <a:gdLst>
              <a:gd name="T0" fmla="*/ 4340 w 13441"/>
              <a:gd name="T1" fmla="*/ 0 h 18367"/>
              <a:gd name="T2" fmla="*/ 13441 w 13441"/>
              <a:gd name="T3" fmla="*/ 0 h 18367"/>
              <a:gd name="T4" fmla="*/ 9102 w 13441"/>
              <a:gd name="T5" fmla="*/ 18367 h 18367"/>
              <a:gd name="T6" fmla="*/ 0 w 13441"/>
              <a:gd name="T7" fmla="*/ 18367 h 18367"/>
              <a:gd name="T8" fmla="*/ 4340 w 13441"/>
              <a:gd name="T9" fmla="*/ 0 h 18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41" h="18367">
                <a:moveTo>
                  <a:pt x="4340" y="0"/>
                </a:moveTo>
                <a:lnTo>
                  <a:pt x="13441" y="0"/>
                </a:lnTo>
                <a:lnTo>
                  <a:pt x="9102" y="18367"/>
                </a:lnTo>
                <a:lnTo>
                  <a:pt x="0" y="18367"/>
                </a:lnTo>
                <a:lnTo>
                  <a:pt x="4340" y="0"/>
                </a:lnTo>
                <a:close/>
              </a:path>
            </a:pathLst>
          </a:custGeom>
          <a:solidFill>
            <a:srgbClr val="C9D727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Subtítulo 2"/>
          <p:cNvSpPr>
            <a:spLocks noGrp="1"/>
          </p:cNvSpPr>
          <p:nvPr>
            <p:ph type="subTitle" idx="4294967295"/>
          </p:nvPr>
        </p:nvSpPr>
        <p:spPr>
          <a:xfrm>
            <a:off x="287338" y="3549650"/>
            <a:ext cx="3767137" cy="654050"/>
          </a:xfrm>
          <a:prstGeom prst="rect">
            <a:avLst/>
          </a:prstGeom>
          <a:effectLst/>
        </p:spPr>
        <p:txBody>
          <a:bodyPr anchor="ctr">
            <a:normAutofit/>
          </a:bodyPr>
          <a:lstStyle/>
          <a:p>
            <a:pPr marL="0" indent="0" algn="l">
              <a:buNone/>
            </a:pPr>
            <a:r>
              <a:rPr lang="es-ES" sz="1500" dirty="0" smtClean="0">
                <a:solidFill>
                  <a:srgbClr val="FFFFFF"/>
                </a:solidFill>
                <a:latin typeface="Gotham Book" panose="02000604040000020004" pitchFamily="50" charset="0"/>
              </a:rPr>
              <a:t>Marzo 2020</a:t>
            </a:r>
            <a:endParaRPr lang="es-ES" sz="1500" dirty="0">
              <a:solidFill>
                <a:srgbClr val="FFFFFF"/>
              </a:solidFill>
              <a:latin typeface="Gotham Book" panose="02000604040000020004" pitchFamily="50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82550" y="1849921"/>
            <a:ext cx="2978313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500" b="1" dirty="0" smtClean="0">
                <a:solidFill>
                  <a:schemeClr val="bg1"/>
                </a:solidFill>
                <a:latin typeface="Gotham Book" panose="02000604040000020004" pitchFamily="50" charset="0"/>
              </a:rPr>
              <a:t>Construyendo visibilidad</a:t>
            </a:r>
          </a:p>
          <a:p>
            <a:r>
              <a:rPr lang="es-ES" sz="1700" b="1" dirty="0" smtClean="0">
                <a:solidFill>
                  <a:schemeClr val="bg1"/>
                </a:solidFill>
                <a:latin typeface="Gotham Book" panose="02000604040000020004" pitchFamily="50" charset="0"/>
              </a:rPr>
              <a:t>digital y social media</a:t>
            </a:r>
          </a:p>
          <a:p>
            <a:r>
              <a:rPr lang="es-ES" sz="1500" b="1" dirty="0" smtClean="0">
                <a:solidFill>
                  <a:schemeClr val="bg1"/>
                </a:solidFill>
                <a:latin typeface="Gotham Book" panose="02000604040000020004" pitchFamily="50" charset="0"/>
              </a:rPr>
              <a:t>en tiempos coyunturales.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0" y="4131392"/>
            <a:ext cx="9144000" cy="72000"/>
          </a:xfrm>
          <a:prstGeom prst="rect">
            <a:avLst/>
          </a:prstGeom>
          <a:solidFill>
            <a:srgbClr val="3857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25" y="441118"/>
            <a:ext cx="2347163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9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4. </a:t>
            </a:r>
            <a:r>
              <a:rPr lang="es-MX" sz="2257" dirty="0" smtClean="0">
                <a:solidFill>
                  <a:sysClr val="window" lastClr="FFFFFF"/>
                </a:solidFill>
              </a:rPr>
              <a:t>Audiencias digitales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1193669311"/>
              </p:ext>
            </p:extLst>
          </p:nvPr>
        </p:nvGraphicFramePr>
        <p:xfrm>
          <a:off x="-77056" y="889567"/>
          <a:ext cx="6858000" cy="3456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upo 1"/>
          <p:cNvGrpSpPr/>
          <p:nvPr/>
        </p:nvGrpSpPr>
        <p:grpSpPr>
          <a:xfrm>
            <a:off x="482245" y="1566109"/>
            <a:ext cx="3031080" cy="2194359"/>
            <a:chOff x="482245" y="1288691"/>
            <a:chExt cx="3031080" cy="2194359"/>
          </a:xfrm>
        </p:grpSpPr>
        <p:sp>
          <p:nvSpPr>
            <p:cNvPr id="12" name="CuadroTexto 11"/>
            <p:cNvSpPr txBox="1"/>
            <p:nvPr/>
          </p:nvSpPr>
          <p:spPr>
            <a:xfrm>
              <a:off x="2243873" y="1466328"/>
              <a:ext cx="773819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MX" sz="1500" dirty="0" smtClean="0">
                  <a:solidFill>
                    <a:schemeClr val="bg1"/>
                  </a:solidFill>
                </a:rPr>
                <a:t>20%</a:t>
              </a:r>
              <a:endParaRPr lang="es-MX" sz="1500" dirty="0">
                <a:solidFill>
                  <a:schemeClr val="bg1"/>
                </a:solidFill>
              </a:endParaRPr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2932442" y="2424199"/>
              <a:ext cx="58088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500" dirty="0">
                  <a:solidFill>
                    <a:schemeClr val="bg1"/>
                  </a:solidFill>
                </a:rPr>
                <a:t>20%</a:t>
              </a: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1557243" y="3159885"/>
              <a:ext cx="79553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500" dirty="0">
                  <a:solidFill>
                    <a:schemeClr val="bg1"/>
                  </a:solidFill>
                </a:rPr>
                <a:t>20%</a:t>
              </a:r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482245" y="2492066"/>
              <a:ext cx="6355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500" dirty="0">
                  <a:solidFill>
                    <a:schemeClr val="bg1"/>
                  </a:solidFill>
                </a:rPr>
                <a:t>20%</a:t>
              </a: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705065" y="1637917"/>
              <a:ext cx="7024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ES"/>
              </a:defPPr>
              <a:lvl1pPr algn="ctr">
                <a:defRPr sz="1500">
                  <a:solidFill>
                    <a:schemeClr val="bg1"/>
                  </a:solidFill>
                </a:defRPr>
              </a:lvl1pPr>
            </a:lstStyle>
            <a:p>
              <a:r>
                <a:rPr lang="es-MX" dirty="0"/>
                <a:t>10%</a:t>
              </a:r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1323269" y="1288691"/>
              <a:ext cx="6646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ES"/>
              </a:defPPr>
              <a:lvl1pPr algn="ctr">
                <a:defRPr sz="1500">
                  <a:solidFill>
                    <a:schemeClr val="bg1"/>
                  </a:solidFill>
                </a:defRPr>
              </a:lvl1pPr>
            </a:lstStyle>
            <a:p>
              <a:r>
                <a:rPr lang="es-MX" dirty="0"/>
                <a:t>10%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467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1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Chart bld="category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5. </a:t>
            </a:r>
            <a:r>
              <a:rPr lang="es-MX" sz="2257" dirty="0" smtClean="0">
                <a:solidFill>
                  <a:sysClr val="window" lastClr="FFFFFF"/>
                </a:solidFill>
              </a:rPr>
              <a:t>Objetivos de la comunicación digital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sp>
        <p:nvSpPr>
          <p:cNvPr id="10" name="Pentágono 9"/>
          <p:cNvSpPr/>
          <p:nvPr/>
        </p:nvSpPr>
        <p:spPr>
          <a:xfrm>
            <a:off x="2570" y="817537"/>
            <a:ext cx="5244765" cy="1449914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304800" dist="1270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solidFill>
                <a:prstClr val="white"/>
              </a:solidFill>
            </a:endParaRPr>
          </a:p>
        </p:txBody>
      </p:sp>
      <p:sp>
        <p:nvSpPr>
          <p:cNvPr id="11" name="Pentágono 10"/>
          <p:cNvSpPr/>
          <p:nvPr/>
        </p:nvSpPr>
        <p:spPr>
          <a:xfrm>
            <a:off x="2569" y="2410727"/>
            <a:ext cx="6128989" cy="1333168"/>
          </a:xfrm>
          <a:prstGeom prst="homePlate">
            <a:avLst/>
          </a:prstGeom>
          <a:solidFill>
            <a:srgbClr val="01AA4D"/>
          </a:solidFill>
          <a:ln>
            <a:noFill/>
          </a:ln>
          <a:effectLst>
            <a:outerShdw blurRad="304800" dist="1270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solidFill>
                <a:prstClr val="white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69" y="834191"/>
            <a:ext cx="612899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650" b="1" dirty="0" smtClean="0">
                <a:solidFill>
                  <a:prstClr val="white"/>
                </a:solidFill>
              </a:rPr>
              <a:t>1.-VISIBILIDAD DIGITAL</a:t>
            </a:r>
            <a:endParaRPr lang="es-ES" sz="1650" b="1" dirty="0">
              <a:solidFill>
                <a:prstClr val="white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569" y="2410727"/>
            <a:ext cx="612899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650" b="1" dirty="0" smtClean="0">
                <a:solidFill>
                  <a:prstClr val="white"/>
                </a:solidFill>
              </a:rPr>
              <a:t>2.- GENERAR INFORMACIÓN DE VALOR</a:t>
            </a:r>
            <a:endParaRPr lang="es-ES" sz="1650" b="1" dirty="0">
              <a:solidFill>
                <a:prstClr val="white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768545" y="1136371"/>
            <a:ext cx="4296615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350" dirty="0" smtClean="0">
                <a:solidFill>
                  <a:prstClr val="white"/>
                </a:solidFill>
              </a:rPr>
              <a:t>Posicionar eficientemente la marca, su portafolio de análisis clínicos y su talento en el ecosistema digital.</a:t>
            </a:r>
            <a:endParaRPr lang="es-ES" sz="1350" dirty="0">
              <a:solidFill>
                <a:prstClr val="white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350" dirty="0" smtClean="0">
                <a:solidFill>
                  <a:prstClr val="white"/>
                </a:solidFill>
              </a:rPr>
              <a:t>Crear y fortalecer una comunidad social media.</a:t>
            </a:r>
            <a:endParaRPr lang="es-ES" sz="1350" dirty="0">
              <a:solidFill>
                <a:prstClr val="white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350" dirty="0">
                <a:solidFill>
                  <a:prstClr val="white"/>
                </a:solidFill>
              </a:rPr>
              <a:t>Posicionarse </a:t>
            </a:r>
            <a:r>
              <a:rPr lang="es-ES" sz="1350" dirty="0" smtClean="0">
                <a:solidFill>
                  <a:prstClr val="white"/>
                </a:solidFill>
              </a:rPr>
              <a:t>entre los líderes de la industria. </a:t>
            </a:r>
            <a:endParaRPr lang="es-ES" sz="1350" dirty="0">
              <a:solidFill>
                <a:prstClr val="white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768545" y="2736859"/>
            <a:ext cx="43159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350" dirty="0" smtClean="0">
                <a:solidFill>
                  <a:prstClr val="white"/>
                </a:solidFill>
              </a:rPr>
              <a:t>Construir una fuente de información confiable.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350" dirty="0" smtClean="0">
                <a:solidFill>
                  <a:prstClr val="white"/>
                </a:solidFill>
              </a:rPr>
              <a:t>Presentarse como una marca cercana y amigable.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350" dirty="0" smtClean="0">
                <a:solidFill>
                  <a:prstClr val="white"/>
                </a:solidFill>
              </a:rPr>
              <a:t>Mostrar la experiencia y solidez de la organización.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350" dirty="0" smtClean="0">
                <a:solidFill>
                  <a:prstClr val="white"/>
                </a:solidFill>
              </a:rPr>
              <a:t>Potencializar los valores y filosofía corporativa.</a:t>
            </a:r>
            <a:endParaRPr lang="es-ES" sz="1350" dirty="0">
              <a:solidFill>
                <a:prstClr val="white"/>
              </a:solidFill>
            </a:endParaRPr>
          </a:p>
        </p:txBody>
      </p:sp>
      <p:sp>
        <p:nvSpPr>
          <p:cNvPr id="17" name="Pentágono 16"/>
          <p:cNvSpPr/>
          <p:nvPr/>
        </p:nvSpPr>
        <p:spPr>
          <a:xfrm>
            <a:off x="2569" y="3893708"/>
            <a:ext cx="6858000" cy="864946"/>
          </a:xfrm>
          <a:prstGeom prst="homePlate">
            <a:avLst/>
          </a:prstGeom>
          <a:solidFill>
            <a:srgbClr val="008E9D"/>
          </a:solidFill>
          <a:ln>
            <a:noFill/>
          </a:ln>
          <a:effectLst>
            <a:outerShdw blurRad="304800" dist="1270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solidFill>
                <a:prstClr val="white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2569" y="3926390"/>
            <a:ext cx="612899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650" b="1" dirty="0" smtClean="0">
                <a:solidFill>
                  <a:prstClr val="white"/>
                </a:solidFill>
              </a:rPr>
              <a:t>3.- CAPTURAR LEADS DE VALOR</a:t>
            </a:r>
            <a:endParaRPr lang="es-ES" sz="1650" b="1" dirty="0">
              <a:solidFill>
                <a:prstClr val="white"/>
              </a:solidFill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768545" y="4229006"/>
            <a:ext cx="555006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350" dirty="0" smtClean="0">
                <a:solidFill>
                  <a:prstClr val="white"/>
                </a:solidFill>
              </a:rPr>
              <a:t>Vincular a los clientes directamente con el </a:t>
            </a:r>
            <a:r>
              <a:rPr lang="es-ES" sz="1350" smtClean="0">
                <a:solidFill>
                  <a:prstClr val="white"/>
                </a:solidFill>
              </a:rPr>
              <a:t>área comercial </a:t>
            </a:r>
            <a:r>
              <a:rPr lang="es-ES" sz="1350" dirty="0" smtClean="0">
                <a:solidFill>
                  <a:prstClr val="white"/>
                </a:solidFill>
              </a:rPr>
              <a:t>de QUEST DIAGNOSTICS para generar posibilidades de venta.</a:t>
            </a:r>
            <a:endParaRPr lang="es-E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07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7398" y="627064"/>
            <a:ext cx="9128933" cy="4515878"/>
            <a:chOff x="17398" y="627064"/>
            <a:chExt cx="9128933" cy="4515878"/>
          </a:xfrm>
        </p:grpSpPr>
        <p:grpSp>
          <p:nvGrpSpPr>
            <p:cNvPr id="2" name="Grupo 1"/>
            <p:cNvGrpSpPr/>
            <p:nvPr/>
          </p:nvGrpSpPr>
          <p:grpSpPr>
            <a:xfrm>
              <a:off x="17398" y="627064"/>
              <a:ext cx="9128933" cy="4515878"/>
              <a:chOff x="12048" y="702212"/>
              <a:chExt cx="6321831" cy="4229100"/>
            </a:xfrm>
          </p:grpSpPr>
          <p:sp>
            <p:nvSpPr>
              <p:cNvPr id="45" name="Rectángulo 44"/>
              <p:cNvSpPr/>
              <p:nvPr/>
            </p:nvSpPr>
            <p:spPr>
              <a:xfrm>
                <a:off x="3909902" y="702212"/>
                <a:ext cx="1199958" cy="4229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Rectángulo 10"/>
              <p:cNvSpPr/>
              <p:nvPr/>
            </p:nvSpPr>
            <p:spPr>
              <a:xfrm>
                <a:off x="12048" y="702212"/>
                <a:ext cx="1346313" cy="422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CuadroTexto 16"/>
              <p:cNvSpPr txBox="1"/>
              <p:nvPr/>
            </p:nvSpPr>
            <p:spPr>
              <a:xfrm>
                <a:off x="12048" y="751644"/>
                <a:ext cx="13342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350" b="1" dirty="0">
                    <a:solidFill>
                      <a:prstClr val="black"/>
                    </a:solidFill>
                  </a:rPr>
                  <a:t>Facebook</a:t>
                </a:r>
              </a:p>
              <a:p>
                <a:pPr algn="ctr"/>
                <a:r>
                  <a:rPr lang="es-MX" sz="1125" dirty="0">
                    <a:solidFill>
                      <a:prstClr val="white">
                        <a:lumMod val="50000"/>
                      </a:prstClr>
                    </a:solidFill>
                  </a:rPr>
                  <a:t>AWARENESS</a:t>
                </a:r>
              </a:p>
              <a:p>
                <a:pPr algn="ctr"/>
                <a:r>
                  <a:rPr lang="es-MX" sz="1125" dirty="0" smtClean="0">
                    <a:solidFill>
                      <a:prstClr val="white">
                        <a:lumMod val="50000"/>
                      </a:prstClr>
                    </a:solidFill>
                  </a:rPr>
                  <a:t>ALCANCE</a:t>
                </a:r>
                <a:endParaRPr lang="es-MX" sz="1125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101301" y="2396445"/>
                <a:ext cx="1153694" cy="1772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975" dirty="0" smtClean="0">
                    <a:solidFill>
                      <a:prstClr val="black"/>
                    </a:solidFill>
                  </a:rPr>
                  <a:t>+82,000,000</a:t>
                </a:r>
                <a:endParaRPr lang="es-MX" sz="975" dirty="0">
                  <a:solidFill>
                    <a:prstClr val="black"/>
                  </a:solidFill>
                </a:endParaRPr>
              </a:p>
              <a:p>
                <a:pPr algn="ctr"/>
                <a:r>
                  <a:rPr lang="en-US" sz="975" dirty="0" err="1" smtClean="0">
                    <a:solidFill>
                      <a:prstClr val="black"/>
                    </a:solidFill>
                  </a:rPr>
                  <a:t>Mexicanos</a:t>
                </a:r>
                <a:r>
                  <a:rPr lang="en-US" sz="975" dirty="0" smtClean="0">
                    <a:solidFill>
                      <a:prstClr val="black"/>
                    </a:solidFill>
                  </a:rPr>
                  <a:t>.</a:t>
                </a:r>
                <a:endParaRPr lang="en-US" sz="975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75" dirty="0">
                  <a:solidFill>
                    <a:prstClr val="black"/>
                  </a:solidFill>
                </a:endParaRPr>
              </a:p>
              <a:p>
                <a:pPr algn="ctr"/>
                <a:r>
                  <a:rPr lang="es-ES" sz="975" dirty="0">
                    <a:solidFill>
                      <a:prstClr val="black"/>
                    </a:solidFill>
                  </a:rPr>
                  <a:t>El medio más grande de México con la respuesta más dinámica a las comunicaciones.</a:t>
                </a:r>
              </a:p>
              <a:p>
                <a:pPr algn="ctr"/>
                <a:endParaRPr lang="es-ES" sz="975" dirty="0">
                  <a:solidFill>
                    <a:prstClr val="black"/>
                  </a:solidFill>
                </a:endParaRPr>
              </a:p>
              <a:p>
                <a:pPr algn="ctr"/>
                <a:r>
                  <a:rPr lang="es-ES" sz="975" dirty="0">
                    <a:solidFill>
                      <a:prstClr val="black"/>
                    </a:solidFill>
                  </a:rPr>
                  <a:t>Variedad de formatos, segmentación precisa del cliente, medición inmediata.</a:t>
                </a:r>
                <a:endParaRPr lang="en-US" sz="975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Rectángulo 11"/>
              <p:cNvSpPr/>
              <p:nvPr/>
            </p:nvSpPr>
            <p:spPr>
              <a:xfrm>
                <a:off x="5103724" y="702212"/>
                <a:ext cx="1230155" cy="422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5078128" y="751644"/>
                <a:ext cx="1240700" cy="47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350" b="1" dirty="0">
                    <a:solidFill>
                      <a:prstClr val="black"/>
                    </a:solidFill>
                  </a:rPr>
                  <a:t>Social </a:t>
                </a:r>
                <a:r>
                  <a:rPr lang="es-MX" sz="1350" b="1" dirty="0" err="1">
                    <a:solidFill>
                      <a:prstClr val="black"/>
                    </a:solidFill>
                  </a:rPr>
                  <a:t>Ads</a:t>
                </a:r>
                <a:endParaRPr lang="es-MX" sz="1350" b="1" dirty="0">
                  <a:solidFill>
                    <a:prstClr val="black"/>
                  </a:solidFill>
                </a:endParaRPr>
              </a:p>
              <a:p>
                <a:pPr algn="ctr"/>
                <a:r>
                  <a:rPr lang="es-MX" sz="1125" dirty="0" smtClean="0">
                    <a:solidFill>
                      <a:prstClr val="white">
                        <a:lumMod val="50000"/>
                      </a:prstClr>
                    </a:solidFill>
                  </a:rPr>
                  <a:t>VISIBILIDAD</a:t>
                </a:r>
                <a:endParaRPr lang="es-MX" sz="1125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26" name="CuadroTexto 25"/>
              <p:cNvSpPr txBox="1"/>
              <p:nvPr/>
            </p:nvSpPr>
            <p:spPr>
              <a:xfrm>
                <a:off x="5095461" y="2839001"/>
                <a:ext cx="1206034" cy="1442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975" dirty="0" smtClean="0">
                    <a:solidFill>
                      <a:prstClr val="black"/>
                    </a:solidFill>
                  </a:rPr>
                  <a:t>Fomenta el crecimiento de </a:t>
                </a:r>
                <a:r>
                  <a:rPr lang="es-ES" sz="975" dirty="0" smtClean="0">
                    <a:solidFill>
                      <a:prstClr val="black"/>
                    </a:solidFill>
                  </a:rPr>
                  <a:t> </a:t>
                </a:r>
                <a:r>
                  <a:rPr lang="es-ES" sz="975" dirty="0">
                    <a:solidFill>
                      <a:prstClr val="black"/>
                    </a:solidFill>
                  </a:rPr>
                  <a:t>comunidades, </a:t>
                </a:r>
                <a:r>
                  <a:rPr lang="es-ES" sz="975" dirty="0" smtClean="0">
                    <a:solidFill>
                      <a:prstClr val="black"/>
                    </a:solidFill>
                  </a:rPr>
                  <a:t>impulsa </a:t>
                </a:r>
                <a:r>
                  <a:rPr lang="es-ES" sz="975" dirty="0">
                    <a:solidFill>
                      <a:prstClr val="black"/>
                    </a:solidFill>
                  </a:rPr>
                  <a:t>el compromiso y las conversaciones, así como </a:t>
                </a:r>
                <a:r>
                  <a:rPr lang="es-ES" sz="975" dirty="0" smtClean="0">
                    <a:solidFill>
                      <a:prstClr val="black"/>
                    </a:solidFill>
                  </a:rPr>
                  <a:t>fortalece </a:t>
                </a:r>
                <a:r>
                  <a:rPr lang="es-ES" sz="975" dirty="0">
                    <a:solidFill>
                      <a:prstClr val="black"/>
                    </a:solidFill>
                  </a:rPr>
                  <a:t>los contenidos estratégicos.</a:t>
                </a:r>
                <a:endParaRPr lang="en-US" sz="975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Rectángulo 33"/>
              <p:cNvSpPr/>
              <p:nvPr/>
            </p:nvSpPr>
            <p:spPr>
              <a:xfrm>
                <a:off x="1364692" y="702212"/>
                <a:ext cx="1346313" cy="4229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CuadroTexto 35"/>
              <p:cNvSpPr txBox="1"/>
              <p:nvPr/>
            </p:nvSpPr>
            <p:spPr>
              <a:xfrm>
                <a:off x="1351733" y="751644"/>
                <a:ext cx="1346121" cy="47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350" b="1" dirty="0" smtClean="0">
                    <a:solidFill>
                      <a:prstClr val="black"/>
                    </a:solidFill>
                  </a:rPr>
                  <a:t>Instagram</a:t>
                </a:r>
                <a:endParaRPr lang="es-MX" sz="1350" b="1" dirty="0">
                  <a:solidFill>
                    <a:prstClr val="black"/>
                  </a:solidFill>
                </a:endParaRPr>
              </a:p>
              <a:p>
                <a:pPr algn="ctr"/>
                <a:r>
                  <a:rPr lang="es-MX" sz="1125" dirty="0" smtClean="0">
                    <a:solidFill>
                      <a:prstClr val="white">
                        <a:lumMod val="50000"/>
                      </a:prstClr>
                    </a:solidFill>
                  </a:rPr>
                  <a:t>BRANDING</a:t>
                </a:r>
                <a:endParaRPr lang="es-MX" sz="1125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37" name="CuadroTexto 36"/>
              <p:cNvSpPr txBox="1"/>
              <p:nvPr/>
            </p:nvSpPr>
            <p:spPr>
              <a:xfrm>
                <a:off x="1452505" y="2396445"/>
                <a:ext cx="1173324" cy="1772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975" dirty="0" smtClean="0">
                    <a:solidFill>
                      <a:prstClr val="black"/>
                    </a:solidFill>
                  </a:rPr>
                  <a:t>+56,000,000</a:t>
                </a:r>
                <a:endParaRPr lang="es-MX" sz="975" dirty="0">
                  <a:solidFill>
                    <a:prstClr val="black"/>
                  </a:solidFill>
                </a:endParaRPr>
              </a:p>
              <a:p>
                <a:pPr algn="ctr"/>
                <a:r>
                  <a:rPr lang="en-US" sz="975" dirty="0" err="1" smtClean="0">
                    <a:solidFill>
                      <a:prstClr val="black"/>
                    </a:solidFill>
                  </a:rPr>
                  <a:t>Mexicanos</a:t>
                </a:r>
                <a:r>
                  <a:rPr lang="en-US" sz="975" dirty="0" smtClean="0">
                    <a:solidFill>
                      <a:prstClr val="black"/>
                    </a:solidFill>
                  </a:rPr>
                  <a:t>.</a:t>
                </a:r>
                <a:endParaRPr lang="en-US" sz="975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75" dirty="0">
                  <a:solidFill>
                    <a:prstClr val="black"/>
                  </a:solidFill>
                </a:endParaRPr>
              </a:p>
              <a:p>
                <a:pPr algn="ctr"/>
                <a:r>
                  <a:rPr lang="en-US" sz="975" dirty="0" err="1" smtClean="0">
                    <a:solidFill>
                      <a:prstClr val="black"/>
                    </a:solidFill>
                  </a:rPr>
                  <a:t>Es</a:t>
                </a:r>
                <a:r>
                  <a:rPr lang="en-US" sz="975" dirty="0" smtClean="0">
                    <a:solidFill>
                      <a:prstClr val="black"/>
                    </a:solidFill>
                  </a:rPr>
                  <a:t> </a:t>
                </a:r>
                <a:r>
                  <a:rPr lang="en-US" sz="975" dirty="0" err="1" smtClean="0">
                    <a:solidFill>
                      <a:prstClr val="black"/>
                    </a:solidFill>
                  </a:rPr>
                  <a:t>una</a:t>
                </a:r>
                <a:r>
                  <a:rPr lang="en-US" sz="975" dirty="0" smtClean="0">
                    <a:solidFill>
                      <a:prstClr val="black"/>
                    </a:solidFill>
                  </a:rPr>
                  <a:t> de las </a:t>
                </a:r>
                <a:r>
                  <a:rPr lang="en-US" sz="975" dirty="0" err="1" smtClean="0">
                    <a:solidFill>
                      <a:prstClr val="black"/>
                    </a:solidFill>
                  </a:rPr>
                  <a:t>plataformas</a:t>
                </a:r>
                <a:r>
                  <a:rPr lang="en-US" sz="975" dirty="0" smtClean="0">
                    <a:solidFill>
                      <a:prstClr val="black"/>
                    </a:solidFill>
                  </a:rPr>
                  <a:t> de mayor </a:t>
                </a:r>
                <a:r>
                  <a:rPr lang="en-US" sz="975" dirty="0" err="1" smtClean="0">
                    <a:solidFill>
                      <a:prstClr val="black"/>
                    </a:solidFill>
                  </a:rPr>
                  <a:t>crecimiento</a:t>
                </a:r>
                <a:r>
                  <a:rPr lang="en-US" sz="975" dirty="0" smtClean="0">
                    <a:solidFill>
                      <a:prstClr val="black"/>
                    </a:solidFill>
                  </a:rPr>
                  <a:t> </a:t>
                </a:r>
                <a:r>
                  <a:rPr lang="en-US" sz="975" dirty="0" err="1" smtClean="0">
                    <a:solidFill>
                      <a:prstClr val="black"/>
                    </a:solidFill>
                  </a:rPr>
                  <a:t>sostenido</a:t>
                </a:r>
                <a:r>
                  <a:rPr lang="en-US" sz="975" dirty="0" smtClean="0">
                    <a:solidFill>
                      <a:prstClr val="black"/>
                    </a:solidFill>
                  </a:rPr>
                  <a:t>.</a:t>
                </a:r>
              </a:p>
              <a:p>
                <a:pPr algn="ctr"/>
                <a:endParaRPr lang="en-US" sz="975" dirty="0" smtClean="0">
                  <a:solidFill>
                    <a:prstClr val="black"/>
                  </a:solidFill>
                </a:endParaRPr>
              </a:p>
              <a:p>
                <a:pPr algn="ctr"/>
                <a:endParaRPr lang="en-US" sz="975" dirty="0">
                  <a:solidFill>
                    <a:prstClr val="black"/>
                  </a:solidFill>
                </a:endParaRPr>
              </a:p>
              <a:p>
                <a:pPr algn="ctr"/>
                <a:r>
                  <a:rPr lang="en-US" sz="975" dirty="0" smtClean="0">
                    <a:solidFill>
                      <a:prstClr val="black"/>
                    </a:solidFill>
                  </a:rPr>
                  <a:t>Las </a:t>
                </a:r>
                <a:r>
                  <a:rPr lang="en-US" sz="975" dirty="0" err="1" smtClean="0">
                    <a:solidFill>
                      <a:prstClr val="black"/>
                    </a:solidFill>
                  </a:rPr>
                  <a:t>nuevas</a:t>
                </a:r>
                <a:r>
                  <a:rPr lang="en-US" sz="975" dirty="0" smtClean="0">
                    <a:solidFill>
                      <a:prstClr val="black"/>
                    </a:solidFill>
                  </a:rPr>
                  <a:t> </a:t>
                </a:r>
                <a:r>
                  <a:rPr lang="en-US" sz="975" dirty="0" err="1" smtClean="0">
                    <a:solidFill>
                      <a:prstClr val="black"/>
                    </a:solidFill>
                  </a:rPr>
                  <a:t>generaciones</a:t>
                </a:r>
                <a:r>
                  <a:rPr lang="en-US" sz="975" dirty="0" smtClean="0">
                    <a:solidFill>
                      <a:prstClr val="black"/>
                    </a:solidFill>
                  </a:rPr>
                  <a:t> </a:t>
                </a:r>
                <a:r>
                  <a:rPr lang="en-US" sz="975" dirty="0" err="1" smtClean="0">
                    <a:solidFill>
                      <a:prstClr val="black"/>
                    </a:solidFill>
                  </a:rPr>
                  <a:t>prefieren</a:t>
                </a:r>
                <a:r>
                  <a:rPr lang="en-US" sz="975" dirty="0" smtClean="0">
                    <a:solidFill>
                      <a:prstClr val="black"/>
                    </a:solidFill>
                  </a:rPr>
                  <a:t> la </a:t>
                </a:r>
                <a:r>
                  <a:rPr lang="en-US" sz="975" dirty="0" err="1" smtClean="0">
                    <a:solidFill>
                      <a:prstClr val="black"/>
                    </a:solidFill>
                  </a:rPr>
                  <a:t>experiencia</a:t>
                </a:r>
                <a:r>
                  <a:rPr lang="en-US" sz="975" dirty="0" smtClean="0">
                    <a:solidFill>
                      <a:prstClr val="black"/>
                    </a:solidFill>
                  </a:rPr>
                  <a:t> </a:t>
                </a:r>
                <a:r>
                  <a:rPr lang="en-US" sz="975" dirty="0" err="1" smtClean="0">
                    <a:solidFill>
                      <a:prstClr val="black"/>
                    </a:solidFill>
                  </a:rPr>
                  <a:t>fotografica</a:t>
                </a:r>
                <a:r>
                  <a:rPr lang="en-US" sz="975" dirty="0" smtClean="0">
                    <a:solidFill>
                      <a:prstClr val="black"/>
                    </a:solidFill>
                  </a:rPr>
                  <a:t> y multimedia que </a:t>
                </a:r>
                <a:r>
                  <a:rPr lang="en-US" sz="975" dirty="0" err="1" smtClean="0">
                    <a:solidFill>
                      <a:prstClr val="black"/>
                    </a:solidFill>
                  </a:rPr>
                  <a:t>brinda</a:t>
                </a:r>
                <a:r>
                  <a:rPr lang="en-US" sz="975" dirty="0" smtClean="0">
                    <a:solidFill>
                      <a:prstClr val="black"/>
                    </a:solidFill>
                  </a:rPr>
                  <a:t> la </a:t>
                </a:r>
                <a:r>
                  <a:rPr lang="en-US" sz="975" dirty="0" err="1" smtClean="0">
                    <a:solidFill>
                      <a:prstClr val="black"/>
                    </a:solidFill>
                  </a:rPr>
                  <a:t>plataforma</a:t>
                </a:r>
                <a:r>
                  <a:rPr lang="en-US" sz="975" dirty="0" smtClean="0">
                    <a:solidFill>
                      <a:prstClr val="black"/>
                    </a:solidFill>
                  </a:rPr>
                  <a:t> . </a:t>
                </a:r>
                <a:endParaRPr lang="en-US" sz="975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ángulo 40"/>
              <p:cNvSpPr/>
              <p:nvPr/>
            </p:nvSpPr>
            <p:spPr>
              <a:xfrm>
                <a:off x="2718147" y="702212"/>
                <a:ext cx="1199958" cy="422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CuadroTexto 41"/>
              <p:cNvSpPr txBox="1"/>
              <p:nvPr/>
            </p:nvSpPr>
            <p:spPr>
              <a:xfrm>
                <a:off x="2718146" y="751644"/>
                <a:ext cx="1199960" cy="47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350" b="1" dirty="0" smtClean="0">
                    <a:solidFill>
                      <a:prstClr val="black"/>
                    </a:solidFill>
                  </a:rPr>
                  <a:t>YouTube</a:t>
                </a:r>
                <a:endParaRPr lang="es-MX" sz="1350" b="1" dirty="0">
                  <a:solidFill>
                    <a:prstClr val="black"/>
                  </a:solidFill>
                </a:endParaRPr>
              </a:p>
              <a:p>
                <a:pPr algn="ctr"/>
                <a:r>
                  <a:rPr lang="es-MX" sz="1125" dirty="0" smtClean="0">
                    <a:solidFill>
                      <a:prstClr val="white">
                        <a:lumMod val="50000"/>
                      </a:prstClr>
                    </a:solidFill>
                  </a:rPr>
                  <a:t>EXPERIENCE</a:t>
                </a:r>
                <a:endParaRPr lang="es-MX" sz="1125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49" name="CuadroTexto 48"/>
              <p:cNvSpPr txBox="1"/>
              <p:nvPr/>
            </p:nvSpPr>
            <p:spPr>
              <a:xfrm>
                <a:off x="2679894" y="2396445"/>
                <a:ext cx="1279602" cy="163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75" dirty="0" smtClean="0">
                    <a:solidFill>
                      <a:prstClr val="black"/>
                    </a:solidFill>
                  </a:rPr>
                  <a:t>+83,000,000</a:t>
                </a:r>
                <a:endParaRPr lang="en-US" sz="975" dirty="0">
                  <a:solidFill>
                    <a:prstClr val="black"/>
                  </a:solidFill>
                </a:endParaRPr>
              </a:p>
              <a:p>
                <a:pPr algn="ctr"/>
                <a:r>
                  <a:rPr lang="en-US" sz="975" dirty="0" err="1" smtClean="0">
                    <a:solidFill>
                      <a:prstClr val="black"/>
                    </a:solidFill>
                  </a:rPr>
                  <a:t>Mexicanos</a:t>
                </a:r>
                <a:endParaRPr lang="en-US" sz="975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75" dirty="0">
                  <a:solidFill>
                    <a:prstClr val="black"/>
                  </a:solidFill>
                </a:endParaRPr>
              </a:p>
              <a:p>
                <a:pPr algn="ctr"/>
                <a:r>
                  <a:rPr lang="es-ES" sz="975" dirty="0" smtClean="0">
                    <a:solidFill>
                      <a:prstClr val="black"/>
                    </a:solidFill>
                  </a:rPr>
                  <a:t>Es la plataforma social más consultada en México, aún por arriba de Facebook.</a:t>
                </a:r>
              </a:p>
              <a:p>
                <a:pPr algn="ctr"/>
                <a:endParaRPr lang="es-ES" sz="975" dirty="0" smtClean="0">
                  <a:solidFill>
                    <a:prstClr val="black"/>
                  </a:solidFill>
                </a:endParaRPr>
              </a:p>
              <a:p>
                <a:pPr algn="ctr"/>
                <a:endParaRPr lang="es-ES" sz="975" dirty="0">
                  <a:solidFill>
                    <a:prstClr val="black"/>
                  </a:solidFill>
                </a:endParaRPr>
              </a:p>
              <a:p>
                <a:pPr algn="ctr"/>
                <a:r>
                  <a:rPr lang="es-ES" sz="975" dirty="0" smtClean="0">
                    <a:solidFill>
                      <a:prstClr val="black"/>
                    </a:solidFill>
                  </a:rPr>
                  <a:t>La razón de esto es su poder de video y relación con el buscador Google.</a:t>
                </a:r>
                <a:endParaRPr lang="en-US" sz="975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3802254" y="751644"/>
                <a:ext cx="13463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350" b="1" dirty="0" smtClean="0">
                    <a:solidFill>
                      <a:prstClr val="black"/>
                    </a:solidFill>
                  </a:rPr>
                  <a:t>Blog</a:t>
                </a:r>
                <a:endParaRPr lang="es-MX" sz="1350" b="1" dirty="0">
                  <a:solidFill>
                    <a:prstClr val="black"/>
                  </a:solidFill>
                </a:endParaRPr>
              </a:p>
              <a:p>
                <a:pPr algn="ctr"/>
                <a:r>
                  <a:rPr lang="es-MX" sz="1125" dirty="0" smtClean="0">
                    <a:solidFill>
                      <a:prstClr val="white">
                        <a:lumMod val="50000"/>
                      </a:prstClr>
                    </a:solidFill>
                  </a:rPr>
                  <a:t>CREDIBILIDAD</a:t>
                </a:r>
              </a:p>
              <a:p>
                <a:pPr algn="ctr"/>
                <a:r>
                  <a:rPr lang="es-MX" sz="1125" dirty="0" smtClean="0">
                    <a:solidFill>
                      <a:prstClr val="white">
                        <a:lumMod val="50000"/>
                      </a:prstClr>
                    </a:solidFill>
                  </a:rPr>
                  <a:t>EMPATÍA</a:t>
                </a:r>
                <a:endParaRPr lang="es-MX" sz="1125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25" name="CuadroTexto 24"/>
              <p:cNvSpPr txBox="1"/>
              <p:nvPr/>
            </p:nvSpPr>
            <p:spPr>
              <a:xfrm>
                <a:off x="3966638" y="2839001"/>
                <a:ext cx="1105482" cy="1070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975" dirty="0" smtClean="0">
                    <a:solidFill>
                      <a:prstClr val="black"/>
                    </a:solidFill>
                  </a:rPr>
                  <a:t>Brinda </a:t>
                </a:r>
                <a:r>
                  <a:rPr lang="es-ES" sz="975" dirty="0">
                    <a:solidFill>
                      <a:prstClr val="black"/>
                    </a:solidFill>
                  </a:rPr>
                  <a:t>soporte a los contenidos de las redes sociales, el tráfico, la generación de leads y la capitalización de Brand </a:t>
                </a:r>
                <a:r>
                  <a:rPr lang="es-ES" sz="975" dirty="0" err="1">
                    <a:solidFill>
                      <a:prstClr val="black"/>
                    </a:solidFill>
                  </a:rPr>
                  <a:t>Search</a:t>
                </a:r>
                <a:r>
                  <a:rPr lang="es-ES" sz="975" dirty="0">
                    <a:solidFill>
                      <a:prstClr val="black"/>
                    </a:solidFill>
                  </a:rPr>
                  <a:t> </a:t>
                </a:r>
                <a:r>
                  <a:rPr lang="es-ES" sz="975" dirty="0" err="1">
                    <a:solidFill>
                      <a:prstClr val="black"/>
                    </a:solidFill>
                  </a:rPr>
                  <a:t>Engine</a:t>
                </a:r>
                <a:r>
                  <a:rPr lang="es-ES" sz="975" dirty="0">
                    <a:solidFill>
                      <a:prstClr val="black"/>
                    </a:solidFill>
                  </a:rPr>
                  <a:t> </a:t>
                </a:r>
                <a:r>
                  <a:rPr lang="es-ES" sz="975" dirty="0" err="1">
                    <a:solidFill>
                      <a:prstClr val="black"/>
                    </a:solidFill>
                  </a:rPr>
                  <a:t>Optimization</a:t>
                </a:r>
                <a:r>
                  <a:rPr lang="es-ES" sz="975" dirty="0">
                    <a:solidFill>
                      <a:prstClr val="black"/>
                    </a:solidFill>
                  </a:rPr>
                  <a:t>.</a:t>
                </a:r>
                <a:endParaRPr lang="en-US" sz="975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91" y="1473134"/>
              <a:ext cx="808733" cy="810000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673" y="1541883"/>
              <a:ext cx="560962" cy="672501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0982" y="1472192"/>
              <a:ext cx="739596" cy="740755"/>
            </a:xfrm>
            <a:prstGeom prst="rect">
              <a:avLst/>
            </a:prstGeom>
          </p:spPr>
        </p:pic>
        <p:grpSp>
          <p:nvGrpSpPr>
            <p:cNvPr id="48" name="Grupo 47"/>
            <p:cNvGrpSpPr/>
            <p:nvPr/>
          </p:nvGrpSpPr>
          <p:grpSpPr>
            <a:xfrm>
              <a:off x="4428838" y="1480296"/>
              <a:ext cx="732653" cy="732651"/>
              <a:chOff x="5600700" y="1579563"/>
              <a:chExt cx="379413" cy="379412"/>
            </a:xfrm>
          </p:grpSpPr>
          <p:sp>
            <p:nvSpPr>
              <p:cNvPr id="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600700" y="1579563"/>
                <a:ext cx="379413" cy="3794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/>
              </a:p>
            </p:txBody>
          </p:sp>
          <p:sp>
            <p:nvSpPr>
              <p:cNvPr id="46" name="Freeform 7"/>
              <p:cNvSpPr>
                <a:spLocks/>
              </p:cNvSpPr>
              <p:nvPr/>
            </p:nvSpPr>
            <p:spPr bwMode="auto">
              <a:xfrm>
                <a:off x="5740400" y="1717675"/>
                <a:ext cx="123825" cy="104775"/>
              </a:xfrm>
              <a:custGeom>
                <a:avLst/>
                <a:gdLst>
                  <a:gd name="T0" fmla="*/ 9 w 407"/>
                  <a:gd name="T1" fmla="*/ 337 h 342"/>
                  <a:gd name="T2" fmla="*/ 185 w 407"/>
                  <a:gd name="T3" fmla="*/ 262 h 342"/>
                  <a:gd name="T4" fmla="*/ 266 w 407"/>
                  <a:gd name="T5" fmla="*/ 126 h 342"/>
                  <a:gd name="T6" fmla="*/ 10 w 407"/>
                  <a:gd name="T7" fmla="*/ 4 h 342"/>
                  <a:gd name="T8" fmla="*/ 9 w 407"/>
                  <a:gd name="T9" fmla="*/ 337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7" h="342">
                    <a:moveTo>
                      <a:pt x="9" y="337"/>
                    </a:moveTo>
                    <a:cubicBezTo>
                      <a:pt x="39" y="342"/>
                      <a:pt x="150" y="277"/>
                      <a:pt x="185" y="262"/>
                    </a:cubicBezTo>
                    <a:cubicBezTo>
                      <a:pt x="407" y="161"/>
                      <a:pt x="372" y="181"/>
                      <a:pt x="266" y="126"/>
                    </a:cubicBezTo>
                    <a:cubicBezTo>
                      <a:pt x="218" y="101"/>
                      <a:pt x="36" y="0"/>
                      <a:pt x="10" y="4"/>
                    </a:cubicBezTo>
                    <a:cubicBezTo>
                      <a:pt x="0" y="32"/>
                      <a:pt x="1" y="296"/>
                      <a:pt x="9" y="3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/>
              </a:p>
            </p:txBody>
          </p:sp>
          <p:sp>
            <p:nvSpPr>
              <p:cNvPr id="47" name="Freeform 8"/>
              <p:cNvSpPr>
                <a:spLocks noEditPoints="1"/>
              </p:cNvSpPr>
              <p:nvPr/>
            </p:nvSpPr>
            <p:spPr bwMode="auto">
              <a:xfrm>
                <a:off x="5611813" y="1639888"/>
                <a:ext cx="357188" cy="258762"/>
              </a:xfrm>
              <a:custGeom>
                <a:avLst/>
                <a:gdLst>
                  <a:gd name="T0" fmla="*/ 426 w 1165"/>
                  <a:gd name="T1" fmla="*/ 590 h 847"/>
                  <a:gd name="T2" fmla="*/ 427 w 1165"/>
                  <a:gd name="T3" fmla="*/ 257 h 847"/>
                  <a:gd name="T4" fmla="*/ 683 w 1165"/>
                  <a:gd name="T5" fmla="*/ 379 h 847"/>
                  <a:gd name="T6" fmla="*/ 602 w 1165"/>
                  <a:gd name="T7" fmla="*/ 515 h 847"/>
                  <a:gd name="T8" fmla="*/ 426 w 1165"/>
                  <a:gd name="T9" fmla="*/ 590 h 847"/>
                  <a:gd name="T10" fmla="*/ 0 w 1165"/>
                  <a:gd name="T11" fmla="*/ 223 h 847"/>
                  <a:gd name="T12" fmla="*/ 0 w 1165"/>
                  <a:gd name="T13" fmla="*/ 619 h 847"/>
                  <a:gd name="T14" fmla="*/ 21 w 1165"/>
                  <a:gd name="T15" fmla="*/ 694 h 847"/>
                  <a:gd name="T16" fmla="*/ 60 w 1165"/>
                  <a:gd name="T17" fmla="*/ 754 h 847"/>
                  <a:gd name="T18" fmla="*/ 183 w 1165"/>
                  <a:gd name="T19" fmla="*/ 828 h 847"/>
                  <a:gd name="T20" fmla="*/ 575 w 1165"/>
                  <a:gd name="T21" fmla="*/ 835 h 847"/>
                  <a:gd name="T22" fmla="*/ 969 w 1165"/>
                  <a:gd name="T23" fmla="*/ 831 h 847"/>
                  <a:gd name="T24" fmla="*/ 1138 w 1165"/>
                  <a:gd name="T25" fmla="*/ 704 h 847"/>
                  <a:gd name="T26" fmla="*/ 1165 w 1165"/>
                  <a:gd name="T27" fmla="*/ 627 h 847"/>
                  <a:gd name="T28" fmla="*/ 1165 w 1165"/>
                  <a:gd name="T29" fmla="*/ 237 h 847"/>
                  <a:gd name="T30" fmla="*/ 1106 w 1165"/>
                  <a:gd name="T31" fmla="*/ 96 h 847"/>
                  <a:gd name="T32" fmla="*/ 981 w 1165"/>
                  <a:gd name="T33" fmla="*/ 19 h 847"/>
                  <a:gd name="T34" fmla="*/ 590 w 1165"/>
                  <a:gd name="T35" fmla="*/ 11 h 847"/>
                  <a:gd name="T36" fmla="*/ 192 w 1165"/>
                  <a:gd name="T37" fmla="*/ 17 h 847"/>
                  <a:gd name="T38" fmla="*/ 63 w 1165"/>
                  <a:gd name="T39" fmla="*/ 90 h 847"/>
                  <a:gd name="T40" fmla="*/ 23 w 1165"/>
                  <a:gd name="T41" fmla="*/ 149 h 847"/>
                  <a:gd name="T42" fmla="*/ 0 w 1165"/>
                  <a:gd name="T43" fmla="*/ 223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65" h="847">
                    <a:moveTo>
                      <a:pt x="426" y="590"/>
                    </a:moveTo>
                    <a:cubicBezTo>
                      <a:pt x="418" y="549"/>
                      <a:pt x="417" y="285"/>
                      <a:pt x="427" y="257"/>
                    </a:cubicBezTo>
                    <a:cubicBezTo>
                      <a:pt x="453" y="253"/>
                      <a:pt x="635" y="354"/>
                      <a:pt x="683" y="379"/>
                    </a:cubicBezTo>
                    <a:cubicBezTo>
                      <a:pt x="789" y="434"/>
                      <a:pt x="824" y="414"/>
                      <a:pt x="602" y="515"/>
                    </a:cubicBezTo>
                    <a:cubicBezTo>
                      <a:pt x="567" y="530"/>
                      <a:pt x="456" y="595"/>
                      <a:pt x="426" y="590"/>
                    </a:cubicBezTo>
                    <a:close/>
                    <a:moveTo>
                      <a:pt x="0" y="223"/>
                    </a:moveTo>
                    <a:lnTo>
                      <a:pt x="0" y="619"/>
                    </a:lnTo>
                    <a:cubicBezTo>
                      <a:pt x="8" y="641"/>
                      <a:pt x="9" y="667"/>
                      <a:pt x="21" y="694"/>
                    </a:cubicBezTo>
                    <a:cubicBezTo>
                      <a:pt x="32" y="718"/>
                      <a:pt x="47" y="738"/>
                      <a:pt x="60" y="754"/>
                    </a:cubicBezTo>
                    <a:cubicBezTo>
                      <a:pt x="83" y="783"/>
                      <a:pt x="131" y="815"/>
                      <a:pt x="183" y="828"/>
                    </a:cubicBezTo>
                    <a:cubicBezTo>
                      <a:pt x="251" y="846"/>
                      <a:pt x="489" y="835"/>
                      <a:pt x="575" y="835"/>
                    </a:cubicBezTo>
                    <a:cubicBezTo>
                      <a:pt x="675" y="835"/>
                      <a:pt x="881" y="847"/>
                      <a:pt x="969" y="831"/>
                    </a:cubicBezTo>
                    <a:cubicBezTo>
                      <a:pt x="1045" y="817"/>
                      <a:pt x="1105" y="767"/>
                      <a:pt x="1138" y="704"/>
                    </a:cubicBezTo>
                    <a:cubicBezTo>
                      <a:pt x="1150" y="681"/>
                      <a:pt x="1155" y="650"/>
                      <a:pt x="1165" y="627"/>
                    </a:cubicBezTo>
                    <a:lnTo>
                      <a:pt x="1165" y="237"/>
                    </a:lnTo>
                    <a:cubicBezTo>
                      <a:pt x="1147" y="183"/>
                      <a:pt x="1161" y="164"/>
                      <a:pt x="1106" y="96"/>
                    </a:cubicBezTo>
                    <a:cubicBezTo>
                      <a:pt x="1079" y="63"/>
                      <a:pt x="1039" y="33"/>
                      <a:pt x="981" y="19"/>
                    </a:cubicBezTo>
                    <a:cubicBezTo>
                      <a:pt x="907" y="1"/>
                      <a:pt x="680" y="11"/>
                      <a:pt x="590" y="11"/>
                    </a:cubicBezTo>
                    <a:cubicBezTo>
                      <a:pt x="497" y="11"/>
                      <a:pt x="269" y="0"/>
                      <a:pt x="192" y="17"/>
                    </a:cubicBezTo>
                    <a:cubicBezTo>
                      <a:pt x="143" y="27"/>
                      <a:pt x="91" y="56"/>
                      <a:pt x="63" y="90"/>
                    </a:cubicBezTo>
                    <a:cubicBezTo>
                      <a:pt x="51" y="104"/>
                      <a:pt x="33" y="128"/>
                      <a:pt x="23" y="149"/>
                    </a:cubicBezTo>
                    <a:cubicBezTo>
                      <a:pt x="11" y="174"/>
                      <a:pt x="9" y="199"/>
                      <a:pt x="0" y="223"/>
                    </a:cubicBezTo>
                    <a:close/>
                  </a:path>
                </a:pathLst>
              </a:custGeom>
              <a:solidFill>
                <a:srgbClr val="F61C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/>
              </a:p>
            </p:txBody>
          </p:sp>
        </p:grpSp>
        <p:sp>
          <p:nvSpPr>
            <p:cNvPr id="63" name="AutoShape 3"/>
            <p:cNvSpPr>
              <a:spLocks noChangeAspect="1" noChangeArrowheads="1" noTextEdit="1"/>
            </p:cNvSpPr>
            <p:nvPr/>
          </p:nvSpPr>
          <p:spPr bwMode="auto">
            <a:xfrm>
              <a:off x="4173017" y="1480296"/>
              <a:ext cx="732653" cy="732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6536" y="1473133"/>
              <a:ext cx="689246" cy="741251"/>
            </a:xfrm>
            <a:prstGeom prst="rect">
              <a:avLst/>
            </a:prstGeom>
          </p:spPr>
        </p:pic>
      </p:grpSp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6. </a:t>
            </a:r>
            <a:r>
              <a:rPr lang="es-MX" sz="2257" dirty="0" smtClean="0">
                <a:solidFill>
                  <a:sysClr val="window" lastClr="FFFFFF"/>
                </a:solidFill>
              </a:rPr>
              <a:t>Plataformas / </a:t>
            </a:r>
            <a:r>
              <a:rPr lang="es-MX" sz="1800" dirty="0" smtClean="0">
                <a:solidFill>
                  <a:sysClr val="window" lastClr="FFFFFF"/>
                </a:solidFill>
              </a:rPr>
              <a:t>¿Qué le añade cada una a la estrategia?</a:t>
            </a:r>
            <a:endParaRPr lang="es-MX" sz="1800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sp>
        <p:nvSpPr>
          <p:cNvPr id="59" name="Pentágono 58"/>
          <p:cNvSpPr/>
          <p:nvPr/>
        </p:nvSpPr>
        <p:spPr>
          <a:xfrm>
            <a:off x="7181850" y="4748171"/>
            <a:ext cx="1964481" cy="394771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304800" dist="1270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350" dirty="0" smtClean="0">
                <a:solidFill>
                  <a:prstClr val="white"/>
                </a:solidFill>
              </a:rPr>
              <a:t>Visibilidad</a:t>
            </a:r>
            <a:endParaRPr lang="es-MX" sz="1350" dirty="0">
              <a:solidFill>
                <a:prstClr val="white"/>
              </a:solidFill>
            </a:endParaRPr>
          </a:p>
        </p:txBody>
      </p:sp>
      <p:sp>
        <p:nvSpPr>
          <p:cNvPr id="58" name="Pentágono 57"/>
          <p:cNvSpPr/>
          <p:nvPr/>
        </p:nvSpPr>
        <p:spPr>
          <a:xfrm>
            <a:off x="5295900" y="4748171"/>
            <a:ext cx="2138801" cy="394771"/>
          </a:xfrm>
          <a:prstGeom prst="homePlate">
            <a:avLst/>
          </a:prstGeom>
          <a:solidFill>
            <a:srgbClr val="00B050"/>
          </a:solidFill>
          <a:ln>
            <a:noFill/>
          </a:ln>
          <a:effectLst>
            <a:outerShdw blurRad="304800" dist="1270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350" dirty="0" smtClean="0">
                <a:solidFill>
                  <a:prstClr val="white"/>
                </a:solidFill>
              </a:rPr>
              <a:t>Info de valor</a:t>
            </a:r>
            <a:endParaRPr lang="es-MX" sz="1350" dirty="0">
              <a:solidFill>
                <a:prstClr val="white"/>
              </a:solidFill>
            </a:endParaRPr>
          </a:p>
        </p:txBody>
      </p:sp>
      <p:sp>
        <p:nvSpPr>
          <p:cNvPr id="57" name="Pentágono 56"/>
          <p:cNvSpPr/>
          <p:nvPr/>
        </p:nvSpPr>
        <p:spPr>
          <a:xfrm>
            <a:off x="2569" y="4748171"/>
            <a:ext cx="5725388" cy="394771"/>
          </a:xfrm>
          <a:prstGeom prst="homePlate">
            <a:avLst/>
          </a:prstGeom>
          <a:solidFill>
            <a:srgbClr val="008E9D"/>
          </a:solidFill>
          <a:ln>
            <a:noFill/>
          </a:ln>
          <a:effectLst>
            <a:outerShdw blurRad="304800" dist="1270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350" dirty="0" smtClean="0">
                <a:solidFill>
                  <a:prstClr val="white"/>
                </a:solidFill>
              </a:rPr>
              <a:t>Acercamiento directo con la audiencia y generación de leads</a:t>
            </a:r>
            <a:endParaRPr lang="es-MX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34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8" grpId="0" animBg="1"/>
      <p:bldP spid="5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7. </a:t>
            </a:r>
            <a:r>
              <a:rPr lang="es-MX" sz="2257" dirty="0" err="1" smtClean="0">
                <a:solidFill>
                  <a:sysClr val="window" lastClr="FFFFFF"/>
                </a:solidFill>
              </a:rPr>
              <a:t>Mix</a:t>
            </a:r>
            <a:r>
              <a:rPr lang="es-MX" sz="2257" dirty="0" smtClean="0">
                <a:solidFill>
                  <a:sysClr val="window" lastClr="FFFFFF"/>
                </a:solidFill>
              </a:rPr>
              <a:t> de contenido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2241244" y="805227"/>
            <a:ext cx="2445544" cy="2824163"/>
          </a:xfrm>
          <a:custGeom>
            <a:avLst/>
            <a:gdLst>
              <a:gd name="T0" fmla="*/ 6288 w 12576"/>
              <a:gd name="T1" fmla="*/ 14521 h 14521"/>
              <a:gd name="T2" fmla="*/ 3144 w 12576"/>
              <a:gd name="T3" fmla="*/ 12706 h 14521"/>
              <a:gd name="T4" fmla="*/ 0 w 12576"/>
              <a:gd name="T5" fmla="*/ 10891 h 14521"/>
              <a:gd name="T6" fmla="*/ 0 w 12576"/>
              <a:gd name="T7" fmla="*/ 7261 h 14521"/>
              <a:gd name="T8" fmla="*/ 0 w 12576"/>
              <a:gd name="T9" fmla="*/ 3630 h 14521"/>
              <a:gd name="T10" fmla="*/ 3144 w 12576"/>
              <a:gd name="T11" fmla="*/ 1815 h 14521"/>
              <a:gd name="T12" fmla="*/ 6288 w 12576"/>
              <a:gd name="T13" fmla="*/ 0 h 14521"/>
              <a:gd name="T14" fmla="*/ 6296 w 12576"/>
              <a:gd name="T15" fmla="*/ 5 h 14521"/>
              <a:gd name="T16" fmla="*/ 9432 w 12576"/>
              <a:gd name="T17" fmla="*/ 1815 h 14521"/>
              <a:gd name="T18" fmla="*/ 12576 w 12576"/>
              <a:gd name="T19" fmla="*/ 3630 h 14521"/>
              <a:gd name="T20" fmla="*/ 12576 w 12576"/>
              <a:gd name="T21" fmla="*/ 7261 h 14521"/>
              <a:gd name="T22" fmla="*/ 12576 w 12576"/>
              <a:gd name="T23" fmla="*/ 10891 h 14521"/>
              <a:gd name="T24" fmla="*/ 9432 w 12576"/>
              <a:gd name="T25" fmla="*/ 12706 h 14521"/>
              <a:gd name="T26" fmla="*/ 6290 w 12576"/>
              <a:gd name="T27" fmla="*/ 14520 h 14521"/>
              <a:gd name="T28" fmla="*/ 6288 w 12576"/>
              <a:gd name="T29" fmla="*/ 14521 h 14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576" h="14521">
                <a:moveTo>
                  <a:pt x="6288" y="14521"/>
                </a:moveTo>
                <a:lnTo>
                  <a:pt x="3144" y="12706"/>
                </a:lnTo>
                <a:lnTo>
                  <a:pt x="0" y="10891"/>
                </a:lnTo>
                <a:lnTo>
                  <a:pt x="0" y="7261"/>
                </a:lnTo>
                <a:lnTo>
                  <a:pt x="0" y="3630"/>
                </a:lnTo>
                <a:lnTo>
                  <a:pt x="3144" y="1815"/>
                </a:lnTo>
                <a:lnTo>
                  <a:pt x="6288" y="0"/>
                </a:lnTo>
                <a:lnTo>
                  <a:pt x="6296" y="5"/>
                </a:lnTo>
                <a:lnTo>
                  <a:pt x="9432" y="1815"/>
                </a:lnTo>
                <a:lnTo>
                  <a:pt x="12576" y="3630"/>
                </a:lnTo>
                <a:lnTo>
                  <a:pt x="12576" y="7261"/>
                </a:lnTo>
                <a:lnTo>
                  <a:pt x="12576" y="10891"/>
                </a:lnTo>
                <a:lnTo>
                  <a:pt x="9432" y="12706"/>
                </a:lnTo>
                <a:lnTo>
                  <a:pt x="6290" y="14520"/>
                </a:lnTo>
                <a:lnTo>
                  <a:pt x="6288" y="14521"/>
                </a:lnTo>
                <a:close/>
              </a:path>
            </a:pathLst>
          </a:custGeom>
          <a:solidFill>
            <a:srgbClr val="008E9D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MX" sz="1350">
              <a:solidFill>
                <a:prstClr val="black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241244" y="2009559"/>
            <a:ext cx="122277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50" dirty="0" smtClean="0">
                <a:solidFill>
                  <a:prstClr val="white"/>
                </a:solidFill>
                <a:latin typeface="Gotham Bold" pitchFamily="50" charset="0"/>
              </a:rPr>
              <a:t>60</a:t>
            </a:r>
            <a:r>
              <a:rPr lang="es-MX" sz="2250" dirty="0">
                <a:solidFill>
                  <a:prstClr val="white"/>
                </a:solidFill>
                <a:latin typeface="Gotham Bold" pitchFamily="50" charset="0"/>
              </a:rPr>
              <a:t>%</a:t>
            </a: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224324" y="1376509"/>
            <a:ext cx="1783557" cy="1681599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2000" b="1" dirty="0" err="1" smtClean="0">
                <a:solidFill>
                  <a:prstClr val="black"/>
                </a:solidFill>
                <a:latin typeface="Calibri"/>
              </a:rPr>
              <a:t>Contenido</a:t>
            </a:r>
            <a:r>
              <a:rPr lang="en-US" sz="2000" b="1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Calibri"/>
              </a:rPr>
              <a:t>comercial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algn="ctr"/>
            <a:r>
              <a:rPr lang="es-MX" sz="1400" dirty="0">
                <a:solidFill>
                  <a:prstClr val="black"/>
                </a:solidFill>
                <a:latin typeface="Calibri"/>
              </a:rPr>
              <a:t>Generación de contenido sobre </a:t>
            </a:r>
            <a:r>
              <a:rPr lang="es-MX" sz="1400" dirty="0" smtClean="0">
                <a:solidFill>
                  <a:prstClr val="black"/>
                </a:solidFill>
                <a:latin typeface="Calibri"/>
              </a:rPr>
              <a:t>la cartera de análisis clínicos, </a:t>
            </a:r>
            <a:r>
              <a:rPr lang="es-MX" sz="1400" dirty="0">
                <a:solidFill>
                  <a:prstClr val="black"/>
                </a:solidFill>
                <a:latin typeface="Calibri"/>
              </a:rPr>
              <a:t>ligados a </a:t>
            </a:r>
            <a:r>
              <a:rPr lang="es-MX" sz="1400" dirty="0" err="1">
                <a:solidFill>
                  <a:prstClr val="black"/>
                </a:solidFill>
                <a:latin typeface="Calibri"/>
              </a:rPr>
              <a:t>assets</a:t>
            </a:r>
            <a:r>
              <a:rPr lang="es-MX" sz="1400" dirty="0">
                <a:solidFill>
                  <a:prstClr val="black"/>
                </a:solidFill>
                <a:latin typeface="Calibri"/>
              </a:rPr>
              <a:t> de innovación, tecnología y talento humano.</a:t>
            </a:r>
          </a:p>
          <a:p>
            <a:pPr algn="ctr"/>
            <a:endParaRPr lang="es-MX" sz="1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3464016" y="917146"/>
            <a:ext cx="1222772" cy="2600325"/>
            <a:chOff x="3464016" y="1091804"/>
            <a:chExt cx="1222772" cy="2600325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3464017" y="1091804"/>
              <a:ext cx="1125141" cy="2600325"/>
            </a:xfrm>
            <a:custGeom>
              <a:avLst/>
              <a:gdLst>
                <a:gd name="T0" fmla="*/ 0 w 5788"/>
                <a:gd name="T1" fmla="*/ 13367 h 13367"/>
                <a:gd name="T2" fmla="*/ 2 w 5788"/>
                <a:gd name="T3" fmla="*/ 13366 h 13367"/>
                <a:gd name="T4" fmla="*/ 5788 w 5788"/>
                <a:gd name="T5" fmla="*/ 10025 h 13367"/>
                <a:gd name="T6" fmla="*/ 5788 w 5788"/>
                <a:gd name="T7" fmla="*/ 3342 h 13367"/>
                <a:gd name="T8" fmla="*/ 8 w 5788"/>
                <a:gd name="T9" fmla="*/ 5 h 13367"/>
                <a:gd name="T10" fmla="*/ 0 w 5788"/>
                <a:gd name="T11" fmla="*/ 0 h 13367"/>
                <a:gd name="T12" fmla="*/ 0 w 5788"/>
                <a:gd name="T13" fmla="*/ 13367 h 1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88" h="13367">
                  <a:moveTo>
                    <a:pt x="0" y="13367"/>
                  </a:moveTo>
                  <a:lnTo>
                    <a:pt x="2" y="13366"/>
                  </a:lnTo>
                  <a:lnTo>
                    <a:pt x="5788" y="10025"/>
                  </a:lnTo>
                  <a:lnTo>
                    <a:pt x="5788" y="3342"/>
                  </a:lnTo>
                  <a:lnTo>
                    <a:pt x="8" y="5"/>
                  </a:lnTo>
                  <a:lnTo>
                    <a:pt x="0" y="0"/>
                  </a:lnTo>
                  <a:lnTo>
                    <a:pt x="0" y="13367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MX" sz="1350">
                <a:solidFill>
                  <a:prstClr val="black"/>
                </a:solidFill>
              </a:endParaRP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3464016" y="2184217"/>
              <a:ext cx="1222772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250" dirty="0" smtClean="0">
                  <a:solidFill>
                    <a:prstClr val="white"/>
                  </a:solidFill>
                  <a:latin typeface="Gotham Bold" pitchFamily="50" charset="0"/>
                </a:rPr>
                <a:t>40</a:t>
              </a:r>
              <a:r>
                <a:rPr lang="es-MX" sz="2250" dirty="0">
                  <a:solidFill>
                    <a:prstClr val="white"/>
                  </a:solidFill>
                  <a:latin typeface="Gotham Bold" pitchFamily="50" charset="0"/>
                </a:rPr>
                <a:t>%</a:t>
              </a:r>
            </a:p>
          </p:txBody>
        </p:sp>
      </p:grpSp>
      <p:sp>
        <p:nvSpPr>
          <p:cNvPr id="18" name="Title 2"/>
          <p:cNvSpPr txBox="1">
            <a:spLocks/>
          </p:cNvSpPr>
          <p:nvPr/>
        </p:nvSpPr>
        <p:spPr>
          <a:xfrm>
            <a:off x="4920151" y="1376509"/>
            <a:ext cx="1783557" cy="1681599"/>
          </a:xfrm>
          <a:prstGeom prst="rect">
            <a:avLst/>
          </a:prstGeom>
        </p:spPr>
        <p:txBody>
          <a:bodyPr vert="horz" lIns="0" tIns="0" rIns="0" bIns="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s-MX" sz="1500" dirty="0">
              <a:solidFill>
                <a:prstClr val="black"/>
              </a:solidFill>
              <a:latin typeface="Calibri"/>
            </a:endParaRPr>
          </a:p>
          <a:p>
            <a:pPr algn="ctr"/>
            <a:r>
              <a:rPr lang="en-US" sz="2400" b="1" dirty="0" err="1">
                <a:solidFill>
                  <a:prstClr val="black"/>
                </a:solidFill>
                <a:latin typeface="Calibri"/>
              </a:rPr>
              <a:t>Contenido</a:t>
            </a:r>
            <a:r>
              <a:rPr lang="en-US" sz="2400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Calibri"/>
              </a:rPr>
              <a:t>corporativo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  <a:p>
            <a:pPr algn="ctr"/>
            <a:endParaRPr lang="en-US" sz="1600" dirty="0">
              <a:solidFill>
                <a:prstClr val="black"/>
              </a:solidFill>
              <a:latin typeface="Calibri"/>
            </a:endParaRPr>
          </a:p>
          <a:p>
            <a:pPr algn="ctr"/>
            <a:r>
              <a:rPr lang="es-MX" sz="1600" dirty="0">
                <a:solidFill>
                  <a:prstClr val="black"/>
                </a:solidFill>
                <a:latin typeface="Calibri"/>
              </a:rPr>
              <a:t>Contenido de carácter corporativo sobre los principales temas de la compañía para la generación de reputación.</a:t>
            </a:r>
          </a:p>
          <a:p>
            <a:pPr algn="ctr"/>
            <a:endParaRPr lang="es-MX" sz="1600" dirty="0">
              <a:solidFill>
                <a:prstClr val="black"/>
              </a:solidFill>
              <a:latin typeface="Calibri"/>
            </a:endParaRPr>
          </a:p>
          <a:p>
            <a:pPr algn="ctr"/>
            <a:r>
              <a:rPr lang="es-MX" sz="1600" dirty="0" smtClean="0">
                <a:solidFill>
                  <a:prstClr val="black"/>
                </a:solidFill>
                <a:latin typeface="Calibri"/>
              </a:rPr>
              <a:t>Valores </a:t>
            </a:r>
            <a:r>
              <a:rPr lang="es-MX" sz="1600" dirty="0">
                <a:solidFill>
                  <a:prstClr val="black"/>
                </a:solidFill>
                <a:latin typeface="Calibri"/>
              </a:rPr>
              <a:t>/ Negocio</a:t>
            </a:r>
          </a:p>
          <a:p>
            <a:pPr algn="ctr"/>
            <a:endParaRPr lang="es-MX" sz="15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1" y="3746034"/>
            <a:ext cx="6642099" cy="1156432"/>
            <a:chOff x="1" y="3915967"/>
            <a:chExt cx="6642099" cy="1156432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" y="3915967"/>
              <a:ext cx="6642099" cy="1156432"/>
            </a:xfrm>
            <a:custGeom>
              <a:avLst/>
              <a:gdLst>
                <a:gd name="T0" fmla="*/ 0 w 39337"/>
                <a:gd name="T1" fmla="*/ 0 h 23732"/>
                <a:gd name="T2" fmla="*/ 39337 w 39337"/>
                <a:gd name="T3" fmla="*/ 0 h 23732"/>
                <a:gd name="T4" fmla="*/ 31101 w 39337"/>
                <a:gd name="T5" fmla="*/ 23732 h 23732"/>
                <a:gd name="T6" fmla="*/ 0 w 39337"/>
                <a:gd name="T7" fmla="*/ 23732 h 23732"/>
                <a:gd name="T8" fmla="*/ 0 w 39337"/>
                <a:gd name="T9" fmla="*/ 0 h 23732"/>
                <a:gd name="connsiteX0" fmla="*/ 0 w 39337"/>
                <a:gd name="connsiteY0" fmla="*/ 0 h 23732"/>
                <a:gd name="connsiteX1" fmla="*/ 39337 w 39337"/>
                <a:gd name="connsiteY1" fmla="*/ 0 h 23732"/>
                <a:gd name="connsiteX2" fmla="*/ 36052 w 39337"/>
                <a:gd name="connsiteY2" fmla="*/ 23732 h 23732"/>
                <a:gd name="connsiteX3" fmla="*/ 0 w 39337"/>
                <a:gd name="connsiteY3" fmla="*/ 23732 h 23732"/>
                <a:gd name="connsiteX4" fmla="*/ 0 w 39337"/>
                <a:gd name="connsiteY4" fmla="*/ 0 h 23732"/>
                <a:gd name="connsiteX0" fmla="*/ 0 w 39337"/>
                <a:gd name="connsiteY0" fmla="*/ 0 h 23732"/>
                <a:gd name="connsiteX1" fmla="*/ 39337 w 39337"/>
                <a:gd name="connsiteY1" fmla="*/ 0 h 23732"/>
                <a:gd name="connsiteX2" fmla="*/ 36926 w 39337"/>
                <a:gd name="connsiteY2" fmla="*/ 23732 h 23732"/>
                <a:gd name="connsiteX3" fmla="*/ 0 w 39337"/>
                <a:gd name="connsiteY3" fmla="*/ 23732 h 23732"/>
                <a:gd name="connsiteX4" fmla="*/ 0 w 39337"/>
                <a:gd name="connsiteY4" fmla="*/ 0 h 2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37" h="23732">
                  <a:moveTo>
                    <a:pt x="0" y="0"/>
                  </a:moveTo>
                  <a:lnTo>
                    <a:pt x="39337" y="0"/>
                  </a:lnTo>
                  <a:lnTo>
                    <a:pt x="36926" y="23732"/>
                  </a:lnTo>
                  <a:lnTo>
                    <a:pt x="0" y="23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s-MX" sz="1350">
                <a:solidFill>
                  <a:prstClr val="black"/>
                </a:solidFill>
              </a:endParaRPr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224324" y="4047840"/>
              <a:ext cx="5901928" cy="715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" sz="1350" dirty="0">
                  <a:solidFill>
                    <a:prstClr val="black"/>
                  </a:solidFill>
                </a:rPr>
                <a:t>Recomendamos mantener la mezcla </a:t>
              </a:r>
              <a:r>
                <a:rPr lang="es-ES" sz="1350" dirty="0" smtClean="0">
                  <a:solidFill>
                    <a:prstClr val="black"/>
                  </a:solidFill>
                </a:rPr>
                <a:t>60-40 </a:t>
              </a:r>
              <a:r>
                <a:rPr lang="es-ES" sz="1350" dirty="0">
                  <a:solidFill>
                    <a:prstClr val="black"/>
                  </a:solidFill>
                </a:rPr>
                <a:t>durante </a:t>
              </a:r>
              <a:r>
                <a:rPr lang="es-ES" sz="1350" dirty="0" smtClean="0">
                  <a:solidFill>
                    <a:prstClr val="black"/>
                  </a:solidFill>
                </a:rPr>
                <a:t>la emergencia sanitaria COVID-19 </a:t>
              </a:r>
              <a:r>
                <a:rPr lang="es-ES" sz="1350" dirty="0">
                  <a:solidFill>
                    <a:prstClr val="black"/>
                  </a:solidFill>
                </a:rPr>
                <a:t>y comenzar a </a:t>
              </a:r>
              <a:r>
                <a:rPr lang="es-ES" sz="1350" dirty="0" smtClean="0">
                  <a:solidFill>
                    <a:prstClr val="black"/>
                  </a:solidFill>
                </a:rPr>
                <a:t>variar el mix dependiendo del </a:t>
              </a:r>
              <a:r>
                <a:rPr lang="es-ES" sz="1350" dirty="0" err="1" smtClean="0">
                  <a:solidFill>
                    <a:prstClr val="black"/>
                  </a:solidFill>
                </a:rPr>
                <a:t>engagement</a:t>
              </a:r>
              <a:r>
                <a:rPr lang="es-ES" sz="1350" dirty="0" smtClean="0">
                  <a:solidFill>
                    <a:prstClr val="black"/>
                  </a:solidFill>
                </a:rPr>
                <a:t> que alcancen los temas.</a:t>
              </a:r>
              <a:endParaRPr lang="en-US" sz="135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311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ángulo 37"/>
          <p:cNvSpPr/>
          <p:nvPr/>
        </p:nvSpPr>
        <p:spPr>
          <a:xfrm>
            <a:off x="12049" y="1508131"/>
            <a:ext cx="1303086" cy="31119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 dirty="0">
              <a:solidFill>
                <a:prstClr val="white"/>
              </a:solidFill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1317544" y="1508131"/>
            <a:ext cx="1303086" cy="31119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 dirty="0">
              <a:solidFill>
                <a:prstClr val="white"/>
              </a:solidFill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2620197" y="1508131"/>
            <a:ext cx="1303086" cy="31119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 dirty="0">
              <a:solidFill>
                <a:prstClr val="white"/>
              </a:solidFill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3931656" y="1508131"/>
            <a:ext cx="1303086" cy="31119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 dirty="0">
              <a:solidFill>
                <a:prstClr val="white"/>
              </a:solidFill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5234742" y="1508131"/>
            <a:ext cx="1303086" cy="31119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 dirty="0">
              <a:solidFill>
                <a:prstClr val="white"/>
              </a:solidFill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6537829" y="1508131"/>
            <a:ext cx="1303086" cy="31119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 dirty="0">
              <a:solidFill>
                <a:prstClr val="white"/>
              </a:solidFill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7840915" y="1508131"/>
            <a:ext cx="1303086" cy="31119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 dirty="0">
              <a:solidFill>
                <a:prstClr val="white"/>
              </a:solidFill>
            </a:endParaRPr>
          </a:p>
        </p:txBody>
      </p:sp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8. </a:t>
            </a:r>
            <a:r>
              <a:rPr lang="es-MX" sz="2257" dirty="0" smtClean="0">
                <a:solidFill>
                  <a:sysClr val="window" lastClr="FFFFFF"/>
                </a:solidFill>
              </a:rPr>
              <a:t>Principios en la generación de contenido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sp>
        <p:nvSpPr>
          <p:cNvPr id="10" name="Título 4"/>
          <p:cNvSpPr txBox="1">
            <a:spLocks/>
          </p:cNvSpPr>
          <p:nvPr/>
        </p:nvSpPr>
        <p:spPr>
          <a:xfrm>
            <a:off x="258743" y="83850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 algn="ctr">
              <a:defRPr/>
            </a:pPr>
            <a:r>
              <a:rPr lang="es-MX" sz="4000" dirty="0" err="1" smtClean="0">
                <a:solidFill>
                  <a:srgbClr val="A1C929"/>
                </a:solidFill>
                <a:latin typeface="Gotham Bold" pitchFamily="50" charset="0"/>
              </a:rPr>
              <a:t>Let’s</a:t>
            </a:r>
            <a:r>
              <a:rPr lang="es-MX" sz="4000" dirty="0" smtClean="0">
                <a:solidFill>
                  <a:srgbClr val="A1C929"/>
                </a:solidFill>
                <a:latin typeface="Gotham Bold" pitchFamily="50" charset="0"/>
              </a:rPr>
              <a:t> be!</a:t>
            </a:r>
            <a:endParaRPr lang="es-MX" sz="4000" dirty="0">
              <a:solidFill>
                <a:srgbClr val="A1C929"/>
              </a:solidFill>
              <a:latin typeface="Gotham Bold" pitchFamily="50" charset="0"/>
            </a:endParaRPr>
          </a:p>
        </p:txBody>
      </p:sp>
      <p:sp>
        <p:nvSpPr>
          <p:cNvPr id="12" name="TextBox 40"/>
          <p:cNvSpPr txBox="1"/>
          <p:nvPr/>
        </p:nvSpPr>
        <p:spPr>
          <a:xfrm>
            <a:off x="104994" y="3516068"/>
            <a:ext cx="1122015" cy="11039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027" tIns="29027" rIns="29027" bIns="29027" numCol="1" spcCol="38100" rtlCol="0" anchor="t">
            <a:spAutoFit/>
          </a:bodyPr>
          <a:lstStyle/>
          <a:p>
            <a:pPr algn="ctr" defTabSz="587608" eaLnBrk="0" hangingPunct="0">
              <a:lnSpc>
                <a:spcPct val="80000"/>
              </a:lnSpc>
            </a:pPr>
            <a:r>
              <a:rPr lang="es-MX" sz="1587" b="1" dirty="0">
                <a:latin typeface="Gotham Bold" pitchFamily="50" charset="0"/>
                <a:ea typeface="MS PGothic" panose="020B0600070205080204" pitchFamily="34" charset="-128"/>
                <a:cs typeface="Gotham Medium"/>
                <a:sym typeface="Gotham Book" panose="02000604040000020004" pitchFamily="50" charset="0"/>
              </a:rPr>
              <a:t>L</a:t>
            </a:r>
            <a:r>
              <a:rPr lang="es-MX" sz="1587" dirty="0" smtClean="0">
                <a:solidFill>
                  <a:srgbClr val="35792A"/>
                </a:solidFill>
                <a:latin typeface="Gotham Medium"/>
                <a:ea typeface="MS PGothic" panose="020B0600070205080204" pitchFamily="34" charset="-128"/>
                <a:cs typeface="Gotham Medium"/>
                <a:sym typeface="Gotham Book" panose="02000604040000020004" pitchFamily="50" charset="0"/>
              </a:rPr>
              <a:t>ealtad</a:t>
            </a:r>
            <a:endParaRPr lang="es-MX" sz="1587" dirty="0">
              <a:solidFill>
                <a:srgbClr val="35792A"/>
              </a:solidFill>
              <a:latin typeface="Gotham Medium"/>
              <a:ea typeface="MS PGothic" panose="020B0600070205080204" pitchFamily="34" charset="-128"/>
              <a:cs typeface="Gotham Medium"/>
              <a:sym typeface="Gotham Book" panose="02000604040000020004" pitchFamily="50" charset="0"/>
            </a:endParaRPr>
          </a:p>
          <a:p>
            <a:pPr algn="ctr" defTabSz="587608" eaLnBrk="0" hangingPunct="0">
              <a:lnSpc>
                <a:spcPct val="80000"/>
              </a:lnSpc>
            </a:pPr>
            <a:endParaRPr lang="es-MX" sz="1079" b="1" dirty="0">
              <a:solidFill>
                <a:srgbClr val="1D212F"/>
              </a:solidFill>
              <a:latin typeface="Gotham Book" panose="02000604040000020004" pitchFamily="50" charset="0"/>
              <a:ea typeface="MS PGothic" panose="020B0600070205080204" pitchFamily="34" charset="-128"/>
              <a:cs typeface="Gotham Medium" panose="02000604030000020004" pitchFamily="50" charset="0"/>
              <a:sym typeface="Gotham Book" panose="02000604040000020004" pitchFamily="50" charset="0"/>
            </a:endParaRPr>
          </a:p>
          <a:p>
            <a:pPr algn="ctr" defTabSz="587608" eaLnBrk="0" hangingPunct="0">
              <a:lnSpc>
                <a:spcPct val="80000"/>
              </a:lnSpc>
            </a:pPr>
            <a:r>
              <a:rPr lang="es-MX" sz="1000" dirty="0" smtClean="0">
                <a:solidFill>
                  <a:srgbClr val="1D212F"/>
                </a:solidFill>
                <a:ea typeface="MS PGothic" panose="020B0600070205080204" pitchFamily="34" charset="-128"/>
                <a:sym typeface="Gotham Book"/>
              </a:rPr>
              <a:t>Generar comunidades afiliadas y con un alto sentido de pertenencia</a:t>
            </a:r>
            <a:endParaRPr lang="es-MX" sz="1000" dirty="0">
              <a:solidFill>
                <a:srgbClr val="1D212F"/>
              </a:solidFill>
              <a:ea typeface="MS PGothic" panose="020B0600070205080204" pitchFamily="34" charset="-128"/>
              <a:sym typeface="Gotham Book"/>
            </a:endParaRPr>
          </a:p>
          <a:p>
            <a:pPr algn="ctr" defTabSz="587608" eaLnBrk="0" hangingPunct="0">
              <a:lnSpc>
                <a:spcPct val="80000"/>
              </a:lnSpc>
            </a:pPr>
            <a:endParaRPr lang="es-MX" sz="825" dirty="0">
              <a:solidFill>
                <a:srgbClr val="1D212F"/>
              </a:solidFill>
              <a:ea typeface="MS PGothic" panose="020B0600070205080204" pitchFamily="34" charset="-128"/>
              <a:sym typeface="Gotham Book"/>
            </a:endParaRPr>
          </a:p>
        </p:txBody>
      </p:sp>
      <p:sp>
        <p:nvSpPr>
          <p:cNvPr id="15" name="TextBox 43"/>
          <p:cNvSpPr txBox="1"/>
          <p:nvPr/>
        </p:nvSpPr>
        <p:spPr>
          <a:xfrm>
            <a:off x="1363326" y="3516067"/>
            <a:ext cx="1191003" cy="11255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027" tIns="29027" rIns="29027" bIns="29027" numCol="1" spcCol="38100" rtlCol="0" anchor="t">
            <a:spAutoFit/>
          </a:bodyPr>
          <a:lstStyle/>
          <a:p>
            <a:pPr algn="ctr" defTabSz="587608" eaLnBrk="0" hangingPunct="0">
              <a:lnSpc>
                <a:spcPct val="80000"/>
              </a:lnSpc>
            </a:pPr>
            <a:r>
              <a:rPr lang="es-MX" sz="1587" b="1" dirty="0">
                <a:latin typeface="Gotham Bold" pitchFamily="50" charset="0"/>
                <a:ea typeface="MS PGothic" panose="020B0600070205080204" pitchFamily="34" charset="-128"/>
                <a:cs typeface="Gotham Medium"/>
                <a:sym typeface="Gotham Book" panose="02000604040000020004" pitchFamily="50" charset="0"/>
              </a:rPr>
              <a:t>E</a:t>
            </a:r>
            <a:r>
              <a:rPr lang="es-MX" sz="1587" dirty="0">
                <a:solidFill>
                  <a:srgbClr val="35792A"/>
                </a:solidFill>
                <a:latin typeface="Gotham Medium"/>
                <a:ea typeface="MS PGothic" panose="020B0600070205080204" pitchFamily="34" charset="-128"/>
                <a:cs typeface="Gotham Medium"/>
                <a:sym typeface="Gotham Book" panose="02000604040000020004" pitchFamily="50" charset="0"/>
              </a:rPr>
              <a:t>ducación</a:t>
            </a:r>
          </a:p>
          <a:p>
            <a:pPr algn="ctr" defTabSz="587608" eaLnBrk="0" hangingPunct="0">
              <a:lnSpc>
                <a:spcPct val="80000"/>
              </a:lnSpc>
            </a:pPr>
            <a:endParaRPr lang="es-MX" sz="1079" b="1" dirty="0">
              <a:solidFill>
                <a:srgbClr val="1D212F"/>
              </a:solidFill>
              <a:latin typeface="Gotham Book" panose="02000604040000020004" pitchFamily="50" charset="0"/>
              <a:ea typeface="MS PGothic" panose="020B0600070205080204" pitchFamily="34" charset="-128"/>
              <a:cs typeface="Gotham Medium" panose="02000604030000020004" pitchFamily="50" charset="0"/>
              <a:sym typeface="Gotham Book" panose="02000604040000020004" pitchFamily="50" charset="0"/>
            </a:endParaRPr>
          </a:p>
          <a:p>
            <a:pPr algn="ctr" defTabSz="587608" eaLnBrk="0" hangingPunct="0">
              <a:lnSpc>
                <a:spcPct val="80000"/>
              </a:lnSpc>
            </a:pPr>
            <a:r>
              <a:rPr lang="es-MX" sz="1000" dirty="0" smtClean="0">
                <a:solidFill>
                  <a:srgbClr val="1D212F"/>
                </a:solidFill>
                <a:ea typeface="MS PGothic" panose="020B0600070205080204" pitchFamily="34" charset="-128"/>
                <a:sym typeface="Gotham Book"/>
              </a:rPr>
              <a:t>Creación de contenido de valor que le aporte  datos de interés a la audiencia </a:t>
            </a:r>
          </a:p>
          <a:p>
            <a:pPr algn="ctr" defTabSz="587608" eaLnBrk="0" hangingPunct="0">
              <a:lnSpc>
                <a:spcPct val="80000"/>
              </a:lnSpc>
            </a:pPr>
            <a:r>
              <a:rPr lang="es-MX" sz="1000" b="1" dirty="0" smtClean="0">
                <a:solidFill>
                  <a:srgbClr val="1D212F"/>
                </a:solidFill>
                <a:ea typeface="MS PGothic" panose="020B0600070205080204" pitchFamily="34" charset="-128"/>
                <a:sym typeface="Gotham Book"/>
              </a:rPr>
              <a:t>¡No todo es venta!</a:t>
            </a:r>
            <a:endParaRPr lang="es-MX" sz="1000" b="1" dirty="0">
              <a:solidFill>
                <a:srgbClr val="1D212F"/>
              </a:solidFill>
              <a:ea typeface="MS PGothic" panose="020B0600070205080204" pitchFamily="34" charset="-128"/>
              <a:sym typeface="Gotham Book"/>
            </a:endParaRPr>
          </a:p>
        </p:txBody>
      </p:sp>
      <p:sp>
        <p:nvSpPr>
          <p:cNvPr id="19" name="TextBox 44"/>
          <p:cNvSpPr txBox="1"/>
          <p:nvPr/>
        </p:nvSpPr>
        <p:spPr>
          <a:xfrm>
            <a:off x="2663089" y="3516068"/>
            <a:ext cx="1217735" cy="879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027" tIns="29027" rIns="29027" bIns="29027" numCol="1" spcCol="38100" rtlCol="0" anchor="t">
            <a:spAutoFit/>
          </a:bodyPr>
          <a:lstStyle/>
          <a:p>
            <a:pPr algn="ctr" defTabSz="587608" eaLnBrk="0" hangingPunct="0">
              <a:lnSpc>
                <a:spcPct val="80000"/>
              </a:lnSpc>
            </a:pPr>
            <a:r>
              <a:rPr lang="es-MX" sz="1587" b="1" dirty="0">
                <a:latin typeface="Gotham Bold" pitchFamily="50" charset="0"/>
                <a:ea typeface="MS PGothic" panose="020B0600070205080204" pitchFamily="34" charset="-128"/>
                <a:cs typeface="Gotham Medium"/>
                <a:sym typeface="Gotham Book" panose="02000604040000020004" pitchFamily="50" charset="0"/>
              </a:rPr>
              <a:t>T</a:t>
            </a:r>
            <a:r>
              <a:rPr lang="es-MX" sz="1587" dirty="0">
                <a:solidFill>
                  <a:srgbClr val="35792A"/>
                </a:solidFill>
                <a:latin typeface="Gotham Medium"/>
                <a:ea typeface="MS PGothic" panose="020B0600070205080204" pitchFamily="34" charset="-128"/>
                <a:cs typeface="Gotham Medium"/>
                <a:sym typeface="Gotham Book" panose="02000604040000020004" pitchFamily="50" charset="0"/>
              </a:rPr>
              <a:t>iempos</a:t>
            </a:r>
          </a:p>
          <a:p>
            <a:pPr algn="ctr" defTabSz="587608" eaLnBrk="0" hangingPunct="0">
              <a:lnSpc>
                <a:spcPct val="80000"/>
              </a:lnSpc>
            </a:pPr>
            <a:endParaRPr lang="es-MX" sz="1079" b="1" dirty="0">
              <a:solidFill>
                <a:srgbClr val="1D212F"/>
              </a:solidFill>
              <a:latin typeface="Gotham Book" panose="02000604040000020004" pitchFamily="50" charset="0"/>
              <a:ea typeface="MS PGothic" panose="020B0600070205080204" pitchFamily="34" charset="-128"/>
              <a:cs typeface="Gotham Medium" panose="02000604030000020004" pitchFamily="50" charset="0"/>
              <a:sym typeface="Gotham Book" panose="02000604040000020004" pitchFamily="50" charset="0"/>
            </a:endParaRPr>
          </a:p>
          <a:p>
            <a:pPr algn="ctr" defTabSz="587608" eaLnBrk="0" hangingPunct="0">
              <a:lnSpc>
                <a:spcPct val="80000"/>
              </a:lnSpc>
            </a:pPr>
            <a:r>
              <a:rPr lang="es-MX" sz="1000" dirty="0" smtClean="0">
                <a:solidFill>
                  <a:srgbClr val="1D212F"/>
                </a:solidFill>
                <a:ea typeface="MS PGothic" panose="020B0600070205080204" pitchFamily="34" charset="-128"/>
                <a:sym typeface="Gotham Book"/>
              </a:rPr>
              <a:t>Estar presentes en el momento preciso para  subirse a las coyunturas.</a:t>
            </a:r>
            <a:endParaRPr lang="es-MX" sz="1000" dirty="0">
              <a:solidFill>
                <a:srgbClr val="1D212F"/>
              </a:solidFill>
              <a:ea typeface="MS PGothic" panose="020B0600070205080204" pitchFamily="34" charset="-128"/>
              <a:sym typeface="Gotham Book"/>
            </a:endParaRPr>
          </a:p>
        </p:txBody>
      </p:sp>
      <p:sp>
        <p:nvSpPr>
          <p:cNvPr id="23" name="TextBox 45"/>
          <p:cNvSpPr txBox="1"/>
          <p:nvPr/>
        </p:nvSpPr>
        <p:spPr>
          <a:xfrm>
            <a:off x="3945406" y="3516068"/>
            <a:ext cx="1260195" cy="10024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027" tIns="29027" rIns="29027" bIns="29027" numCol="1" spcCol="38100" rtlCol="0" anchor="t">
            <a:spAutoFit/>
          </a:bodyPr>
          <a:lstStyle/>
          <a:p>
            <a:pPr algn="ctr" defTabSz="587608" eaLnBrk="0" hangingPunct="0">
              <a:lnSpc>
                <a:spcPct val="80000"/>
              </a:lnSpc>
            </a:pPr>
            <a:r>
              <a:rPr lang="es-MX" sz="1587" b="1" dirty="0" err="1">
                <a:latin typeface="Gotham Bold" pitchFamily="50" charset="0"/>
                <a:ea typeface="MS PGothic" panose="020B0600070205080204" pitchFamily="34" charset="-128"/>
                <a:cs typeface="Gotham Medium"/>
                <a:sym typeface="Gotham Book" panose="02000604040000020004" pitchFamily="50" charset="0"/>
              </a:rPr>
              <a:t>S</a:t>
            </a:r>
            <a:r>
              <a:rPr lang="es-MX" sz="1587" dirty="0" err="1">
                <a:solidFill>
                  <a:srgbClr val="35792A"/>
                </a:solidFill>
                <a:latin typeface="Gotham Medium"/>
                <a:ea typeface="MS PGothic" panose="020B0600070205080204" pitchFamily="34" charset="-128"/>
                <a:cs typeface="Gotham Medium"/>
                <a:sym typeface="Gotham Book" panose="02000604040000020004" pitchFamily="50" charset="0"/>
              </a:rPr>
              <a:t>torytelling</a:t>
            </a:r>
            <a:endParaRPr lang="es-MX" sz="1587" dirty="0">
              <a:solidFill>
                <a:srgbClr val="35792A"/>
              </a:solidFill>
              <a:latin typeface="Gotham Medium"/>
              <a:ea typeface="MS PGothic" panose="020B0600070205080204" pitchFamily="34" charset="-128"/>
              <a:cs typeface="Gotham Medium"/>
              <a:sym typeface="Gotham Book" panose="02000604040000020004" pitchFamily="50" charset="0"/>
            </a:endParaRPr>
          </a:p>
          <a:p>
            <a:pPr algn="ctr" defTabSz="587608" eaLnBrk="0" hangingPunct="0">
              <a:lnSpc>
                <a:spcPct val="80000"/>
              </a:lnSpc>
            </a:pPr>
            <a:endParaRPr lang="es-MX" sz="1079" b="1" dirty="0">
              <a:solidFill>
                <a:srgbClr val="1D212F"/>
              </a:solidFill>
              <a:latin typeface="Gotham Book" panose="02000604040000020004" pitchFamily="50" charset="0"/>
              <a:ea typeface="MS PGothic" panose="020B0600070205080204" pitchFamily="34" charset="-128"/>
              <a:cs typeface="Gotham Medium" panose="02000604030000020004" pitchFamily="50" charset="0"/>
              <a:sym typeface="Gotham Book" panose="02000604040000020004" pitchFamily="50" charset="0"/>
            </a:endParaRPr>
          </a:p>
          <a:p>
            <a:pPr algn="ctr" defTabSz="587608" eaLnBrk="0" hangingPunct="0">
              <a:lnSpc>
                <a:spcPct val="80000"/>
              </a:lnSpc>
            </a:pPr>
            <a:r>
              <a:rPr lang="es-MX" sz="1000" dirty="0" smtClean="0">
                <a:solidFill>
                  <a:srgbClr val="1D212F"/>
                </a:solidFill>
                <a:ea typeface="MS PGothic" panose="020B0600070205080204" pitchFamily="34" charset="-128"/>
                <a:sym typeface="Gotham Book"/>
              </a:rPr>
              <a:t>Contar historias y conducir al público a través de contenido emocional + racional en la justa medida.</a:t>
            </a:r>
            <a:endParaRPr lang="es-MX" sz="1000" dirty="0">
              <a:solidFill>
                <a:srgbClr val="1D212F"/>
              </a:solidFill>
              <a:ea typeface="MS PGothic" panose="020B0600070205080204" pitchFamily="34" charset="-128"/>
              <a:sym typeface="Gotham Book"/>
            </a:endParaRPr>
          </a:p>
        </p:txBody>
      </p:sp>
      <p:sp>
        <p:nvSpPr>
          <p:cNvPr id="26" name="TextBox 46"/>
          <p:cNvSpPr txBox="1"/>
          <p:nvPr/>
        </p:nvSpPr>
        <p:spPr>
          <a:xfrm>
            <a:off x="5243116" y="3516958"/>
            <a:ext cx="1294712" cy="10024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027" tIns="29027" rIns="29027" bIns="29027" numCol="1" spcCol="38100" rtlCol="0" anchor="t">
            <a:spAutoFit/>
          </a:bodyPr>
          <a:lstStyle/>
          <a:p>
            <a:pPr algn="ctr" defTabSz="587608" eaLnBrk="0" hangingPunct="0">
              <a:lnSpc>
                <a:spcPct val="80000"/>
              </a:lnSpc>
            </a:pPr>
            <a:r>
              <a:rPr lang="es-MX" sz="1587" b="1" dirty="0">
                <a:latin typeface="Gotham Bold" pitchFamily="50" charset="0"/>
                <a:ea typeface="MS PGothic" panose="020B0600070205080204" pitchFamily="34" charset="-128"/>
                <a:cs typeface="Gotham Medium"/>
                <a:sym typeface="Gotham Book" panose="02000604040000020004" pitchFamily="50" charset="0"/>
              </a:rPr>
              <a:t>B</a:t>
            </a:r>
            <a:r>
              <a:rPr lang="es-MX" sz="1587" dirty="0">
                <a:solidFill>
                  <a:srgbClr val="67C233"/>
                </a:solidFill>
                <a:latin typeface="Gotham Medium"/>
                <a:ea typeface="MS PGothic" panose="020B0600070205080204" pitchFamily="34" charset="-128"/>
                <a:cs typeface="Gotham Medium"/>
                <a:sym typeface="Gotham Book" panose="02000604040000020004" pitchFamily="50" charset="0"/>
              </a:rPr>
              <a:t> </a:t>
            </a:r>
            <a:r>
              <a:rPr lang="es-MX" sz="1587" dirty="0">
                <a:solidFill>
                  <a:srgbClr val="35792A"/>
                </a:solidFill>
                <a:latin typeface="Gotham Medium"/>
                <a:ea typeface="MS PGothic" panose="020B0600070205080204" pitchFamily="34" charset="-128"/>
                <a:cs typeface="Gotham Medium"/>
                <a:sym typeface="Gotham Book" panose="02000604040000020004" pitchFamily="50" charset="0"/>
              </a:rPr>
              <a:t>Plan</a:t>
            </a:r>
          </a:p>
          <a:p>
            <a:pPr algn="ctr" defTabSz="587608" eaLnBrk="0" hangingPunct="0">
              <a:lnSpc>
                <a:spcPct val="80000"/>
              </a:lnSpc>
            </a:pPr>
            <a:endParaRPr lang="es-MX" sz="1079" b="1" dirty="0">
              <a:solidFill>
                <a:srgbClr val="1D212F"/>
              </a:solidFill>
              <a:latin typeface="Gotham Book" panose="02000604040000020004" pitchFamily="50" charset="0"/>
              <a:ea typeface="MS PGothic" panose="020B0600070205080204" pitchFamily="34" charset="-128"/>
              <a:cs typeface="Gotham Medium" panose="02000604030000020004" pitchFamily="50" charset="0"/>
              <a:sym typeface="Gotham Book" panose="02000604040000020004" pitchFamily="50" charset="0"/>
            </a:endParaRPr>
          </a:p>
          <a:p>
            <a:pPr algn="ctr" defTabSz="587608" eaLnBrk="0" hangingPunct="0">
              <a:lnSpc>
                <a:spcPct val="80000"/>
              </a:lnSpc>
            </a:pPr>
            <a:r>
              <a:rPr lang="es-MX" sz="1000" dirty="0" smtClean="0">
                <a:solidFill>
                  <a:srgbClr val="1D212F"/>
                </a:solidFill>
                <a:ea typeface="MS PGothic" panose="020B0600070205080204" pitchFamily="34" charset="-128"/>
                <a:sym typeface="Gotham Book"/>
              </a:rPr>
              <a:t>Estar preparados en todo momento para resolver o contener situaciones y comentarios difíciles.</a:t>
            </a:r>
            <a:endParaRPr lang="es-MX" sz="1000" dirty="0">
              <a:solidFill>
                <a:srgbClr val="1D212F"/>
              </a:solidFill>
              <a:ea typeface="MS PGothic" panose="020B0600070205080204" pitchFamily="34" charset="-128"/>
              <a:sym typeface="Gotham Book"/>
            </a:endParaRPr>
          </a:p>
        </p:txBody>
      </p:sp>
      <p:sp>
        <p:nvSpPr>
          <p:cNvPr id="29" name="TextBox 47"/>
          <p:cNvSpPr txBox="1"/>
          <p:nvPr/>
        </p:nvSpPr>
        <p:spPr>
          <a:xfrm>
            <a:off x="6584657" y="3517848"/>
            <a:ext cx="1172987" cy="10024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027" tIns="29027" rIns="29027" bIns="29027" numCol="1" spcCol="38100" rtlCol="0" anchor="t">
            <a:spAutoFit/>
          </a:bodyPr>
          <a:lstStyle/>
          <a:p>
            <a:pPr algn="ctr" defTabSz="587608" eaLnBrk="0" hangingPunct="0">
              <a:lnSpc>
                <a:spcPct val="80000"/>
              </a:lnSpc>
            </a:pPr>
            <a:r>
              <a:rPr lang="es-MX" sz="1587" b="1" dirty="0">
                <a:latin typeface="Gotham Bold" pitchFamily="50" charset="0"/>
                <a:ea typeface="MS PGothic" panose="020B0600070205080204" pitchFamily="34" charset="-128"/>
                <a:cs typeface="Gotham Medium"/>
                <a:sym typeface="Gotham Book" panose="02000604040000020004" pitchFamily="50" charset="0"/>
              </a:rPr>
              <a:t>E</a:t>
            </a:r>
            <a:r>
              <a:rPr lang="es-MX" sz="1587" dirty="0">
                <a:solidFill>
                  <a:srgbClr val="35792A"/>
                </a:solidFill>
                <a:latin typeface="Gotham Medium"/>
                <a:ea typeface="MS PGothic" panose="020B0600070205080204" pitchFamily="34" charset="-128"/>
                <a:cs typeface="Gotham Medium"/>
                <a:sym typeface="Gotham Book" panose="02000604040000020004" pitchFamily="50" charset="0"/>
              </a:rPr>
              <a:t>xplora</a:t>
            </a:r>
          </a:p>
          <a:p>
            <a:pPr algn="ctr" defTabSz="587608" eaLnBrk="0" hangingPunct="0">
              <a:lnSpc>
                <a:spcPct val="80000"/>
              </a:lnSpc>
            </a:pPr>
            <a:endParaRPr lang="es-MX" sz="1079" b="1" dirty="0">
              <a:solidFill>
                <a:srgbClr val="1D212F"/>
              </a:solidFill>
              <a:latin typeface="Gotham Book" panose="02000604040000020004" pitchFamily="50" charset="0"/>
              <a:ea typeface="MS PGothic" panose="020B0600070205080204" pitchFamily="34" charset="-128"/>
              <a:cs typeface="Gotham Medium" panose="02000604030000020004" pitchFamily="50" charset="0"/>
              <a:sym typeface="Gotham Book" panose="02000604040000020004" pitchFamily="50" charset="0"/>
            </a:endParaRPr>
          </a:p>
          <a:p>
            <a:pPr algn="ctr" defTabSz="587608" eaLnBrk="0" hangingPunct="0">
              <a:lnSpc>
                <a:spcPct val="80000"/>
              </a:lnSpc>
            </a:pPr>
            <a:r>
              <a:rPr lang="es-MX" sz="1000" dirty="0" smtClean="0">
                <a:solidFill>
                  <a:srgbClr val="1D212F"/>
                </a:solidFill>
                <a:ea typeface="MS PGothic" panose="020B0600070205080204" pitchFamily="34" charset="-128"/>
                <a:sym typeface="Gotham Book"/>
              </a:rPr>
              <a:t>Ser creativos en los formatos y mantenerse en la tendencia social media.</a:t>
            </a:r>
            <a:endParaRPr lang="es-MX" sz="1000" dirty="0">
              <a:solidFill>
                <a:srgbClr val="1D212F"/>
              </a:solidFill>
              <a:ea typeface="MS PGothic" panose="020B0600070205080204" pitchFamily="34" charset="-128"/>
              <a:sym typeface="Gotham Book"/>
            </a:endParaRPr>
          </a:p>
        </p:txBody>
      </p:sp>
      <p:sp>
        <p:nvSpPr>
          <p:cNvPr id="31" name="Listening"/>
          <p:cNvSpPr/>
          <p:nvPr/>
        </p:nvSpPr>
        <p:spPr>
          <a:xfrm>
            <a:off x="556954" y="1849210"/>
            <a:ext cx="253586" cy="350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6286" tIns="36286" rIns="36286" bIns="36286" anchor="ctr">
            <a:spAutoFit/>
          </a:bodyPr>
          <a:lstStyle>
            <a:lvl1pPr algn="l" defTabSz="819150">
              <a:lnSpc>
                <a:spcPct val="90000"/>
              </a:lnSpc>
              <a:defRPr sz="2400" spc="-7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s-MX" sz="20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1.</a:t>
            </a:r>
            <a:endParaRPr sz="20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" name="Listening"/>
          <p:cNvSpPr/>
          <p:nvPr/>
        </p:nvSpPr>
        <p:spPr>
          <a:xfrm>
            <a:off x="1833157" y="1849210"/>
            <a:ext cx="253587" cy="350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6286" tIns="36286" rIns="36286" bIns="36286" anchor="ctr">
            <a:spAutoFit/>
          </a:bodyPr>
          <a:lstStyle>
            <a:lvl1pPr algn="l" defTabSz="819150">
              <a:lnSpc>
                <a:spcPct val="90000"/>
              </a:lnSpc>
              <a:defRPr sz="2400" spc="-7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s-MX" sz="20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2.</a:t>
            </a:r>
            <a:endParaRPr sz="20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Listening"/>
          <p:cNvSpPr/>
          <p:nvPr/>
        </p:nvSpPr>
        <p:spPr>
          <a:xfrm>
            <a:off x="3143959" y="1849210"/>
            <a:ext cx="253587" cy="350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6286" tIns="36286" rIns="36286" bIns="36286" anchor="ctr">
            <a:spAutoFit/>
          </a:bodyPr>
          <a:lstStyle>
            <a:lvl1pPr algn="l" defTabSz="819150">
              <a:lnSpc>
                <a:spcPct val="90000"/>
              </a:lnSpc>
              <a:defRPr sz="2400" spc="-7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s-MX" sz="20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3.</a:t>
            </a:r>
            <a:endParaRPr sz="20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Listening"/>
          <p:cNvSpPr/>
          <p:nvPr/>
        </p:nvSpPr>
        <p:spPr>
          <a:xfrm>
            <a:off x="4439030" y="1849210"/>
            <a:ext cx="253587" cy="350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6286" tIns="36286" rIns="36286" bIns="36286" anchor="ctr">
            <a:spAutoFit/>
          </a:bodyPr>
          <a:lstStyle>
            <a:lvl1pPr algn="l" defTabSz="819150">
              <a:lnSpc>
                <a:spcPct val="90000"/>
              </a:lnSpc>
              <a:defRPr sz="2400" spc="-7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s-MX" sz="20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4.</a:t>
            </a:r>
            <a:endParaRPr sz="20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Listening"/>
          <p:cNvSpPr/>
          <p:nvPr/>
        </p:nvSpPr>
        <p:spPr>
          <a:xfrm>
            <a:off x="5750498" y="1849210"/>
            <a:ext cx="253587" cy="350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6286" tIns="36286" rIns="36286" bIns="36286" anchor="ctr">
            <a:spAutoFit/>
          </a:bodyPr>
          <a:lstStyle>
            <a:lvl1pPr algn="l" defTabSz="819150">
              <a:lnSpc>
                <a:spcPct val="90000"/>
              </a:lnSpc>
              <a:defRPr sz="2400" spc="-7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s-MX" sz="20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5.</a:t>
            </a:r>
            <a:endParaRPr sz="20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" name="Listening"/>
          <p:cNvSpPr/>
          <p:nvPr/>
        </p:nvSpPr>
        <p:spPr>
          <a:xfrm>
            <a:off x="7069670" y="1849210"/>
            <a:ext cx="253587" cy="350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6286" tIns="36286" rIns="36286" bIns="36286" anchor="ctr">
            <a:spAutoFit/>
          </a:bodyPr>
          <a:lstStyle>
            <a:lvl1pPr algn="l" defTabSz="819150">
              <a:lnSpc>
                <a:spcPct val="90000"/>
              </a:lnSpc>
              <a:defRPr sz="2400" spc="-7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s-MX" sz="20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6.</a:t>
            </a:r>
            <a:endParaRPr sz="20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7" name="TextBox 47"/>
          <p:cNvSpPr txBox="1"/>
          <p:nvPr/>
        </p:nvSpPr>
        <p:spPr>
          <a:xfrm>
            <a:off x="7832111" y="3510713"/>
            <a:ext cx="1311890" cy="879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027" tIns="29027" rIns="29027" bIns="29027" numCol="1" spcCol="38100" rtlCol="0" anchor="t">
            <a:spAutoFit/>
          </a:bodyPr>
          <a:lstStyle/>
          <a:p>
            <a:pPr algn="ctr" defTabSz="587608" eaLnBrk="0" hangingPunct="0">
              <a:lnSpc>
                <a:spcPct val="80000"/>
              </a:lnSpc>
            </a:pPr>
            <a:r>
              <a:rPr lang="es-MX" sz="1587" dirty="0">
                <a:solidFill>
                  <a:srgbClr val="35792A"/>
                </a:solidFill>
                <a:latin typeface="Gotham Medium"/>
                <a:ea typeface="MS PGothic" panose="020B0600070205080204" pitchFamily="34" charset="-128"/>
                <a:cs typeface="Gotham Medium"/>
                <a:sym typeface="Gotham Book" panose="02000604040000020004" pitchFamily="50" charset="0"/>
              </a:rPr>
              <a:t>¡</a:t>
            </a:r>
            <a:r>
              <a:rPr lang="es-MX" sz="1587" dirty="0" smtClean="0">
                <a:solidFill>
                  <a:srgbClr val="35792A"/>
                </a:solidFill>
                <a:latin typeface="Gotham Medium"/>
                <a:ea typeface="MS PGothic" panose="020B0600070205080204" pitchFamily="34" charset="-128"/>
                <a:cs typeface="Gotham Medium"/>
                <a:sym typeface="Gotham Book" panose="02000604040000020004" pitchFamily="50" charset="0"/>
              </a:rPr>
              <a:t>Acciona</a:t>
            </a:r>
            <a:r>
              <a:rPr lang="es-MX" sz="1587" b="1" dirty="0">
                <a:latin typeface="Gotham Bold" pitchFamily="50" charset="0"/>
                <a:ea typeface="MS PGothic" panose="020B0600070205080204" pitchFamily="34" charset="-128"/>
                <a:cs typeface="Gotham Medium"/>
                <a:sym typeface="Gotham Book" panose="02000604040000020004" pitchFamily="50" charset="0"/>
              </a:rPr>
              <a:t>!</a:t>
            </a:r>
          </a:p>
          <a:p>
            <a:pPr algn="ctr" defTabSz="587608" eaLnBrk="0" hangingPunct="0">
              <a:lnSpc>
                <a:spcPct val="80000"/>
              </a:lnSpc>
            </a:pPr>
            <a:endParaRPr lang="es-MX" sz="1079" b="1" dirty="0">
              <a:solidFill>
                <a:srgbClr val="1D212F"/>
              </a:solidFill>
              <a:latin typeface="Gotham Book" panose="02000604040000020004" pitchFamily="50" charset="0"/>
              <a:ea typeface="MS PGothic" panose="020B0600070205080204" pitchFamily="34" charset="-128"/>
              <a:cs typeface="Gotham Medium" panose="02000604030000020004" pitchFamily="50" charset="0"/>
              <a:sym typeface="Gotham Book" panose="02000604040000020004" pitchFamily="50" charset="0"/>
            </a:endParaRPr>
          </a:p>
          <a:p>
            <a:pPr algn="ctr" defTabSz="587608" eaLnBrk="0" hangingPunct="0">
              <a:lnSpc>
                <a:spcPct val="80000"/>
              </a:lnSpc>
            </a:pPr>
            <a:r>
              <a:rPr lang="es-MX" sz="1000" dirty="0" smtClean="0">
                <a:solidFill>
                  <a:srgbClr val="1D212F"/>
                </a:solidFill>
                <a:ea typeface="MS PGothic" panose="020B0600070205080204" pitchFamily="34" charset="-128"/>
                <a:sym typeface="Gotham Book"/>
              </a:rPr>
              <a:t>Ser proactivos en todo momento y llevar la marca a metas cuantificables.</a:t>
            </a:r>
            <a:endParaRPr lang="es-MX" sz="1000" dirty="0">
              <a:solidFill>
                <a:srgbClr val="1D212F"/>
              </a:solidFill>
              <a:ea typeface="MS PGothic" panose="020B0600070205080204" pitchFamily="34" charset="-128"/>
              <a:sym typeface="Gotham Book"/>
            </a:endParaRPr>
          </a:p>
        </p:txBody>
      </p:sp>
      <p:sp>
        <p:nvSpPr>
          <p:cNvPr id="46" name="Listening"/>
          <p:cNvSpPr/>
          <p:nvPr/>
        </p:nvSpPr>
        <p:spPr>
          <a:xfrm>
            <a:off x="8358574" y="1849210"/>
            <a:ext cx="253587" cy="350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6286" tIns="36286" rIns="36286" bIns="36286" anchor="ctr">
            <a:spAutoFit/>
          </a:bodyPr>
          <a:lstStyle>
            <a:lvl1pPr algn="l" defTabSz="819150">
              <a:lnSpc>
                <a:spcPct val="90000"/>
              </a:lnSpc>
              <a:defRPr sz="2400" spc="-7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s-MX" sz="20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7.</a:t>
            </a:r>
            <a:endParaRPr sz="20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62" y="2391501"/>
            <a:ext cx="659622" cy="840094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82" y="2424126"/>
            <a:ext cx="773631" cy="774844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159" y="2393900"/>
            <a:ext cx="841369" cy="835296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368" y="2400227"/>
            <a:ext cx="837510" cy="774845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0" y="2459252"/>
            <a:ext cx="1055234" cy="704592"/>
          </a:xfrm>
          <a:prstGeom prst="rect">
            <a:avLst/>
          </a:prstGeom>
        </p:spPr>
      </p:pic>
      <p:pic>
        <p:nvPicPr>
          <p:cNvPr id="55" name="Imagen 5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513" y="2393901"/>
            <a:ext cx="768739" cy="769944"/>
          </a:xfrm>
          <a:prstGeom prst="rect">
            <a:avLst/>
          </a:prstGeom>
        </p:spPr>
      </p:pic>
      <p:pic>
        <p:nvPicPr>
          <p:cNvPr id="56" name="Imagen 5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758" y="2385494"/>
            <a:ext cx="977218" cy="10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5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9. </a:t>
            </a:r>
            <a:r>
              <a:rPr lang="es-MX" sz="2257" dirty="0" smtClean="0">
                <a:solidFill>
                  <a:sysClr val="window" lastClr="FFFFFF"/>
                </a:solidFill>
              </a:rPr>
              <a:t>Mensajes </a:t>
            </a:r>
            <a:r>
              <a:rPr lang="es-MX" sz="2257" dirty="0" err="1" smtClean="0">
                <a:solidFill>
                  <a:sysClr val="window" lastClr="FFFFFF"/>
                </a:solidFill>
              </a:rPr>
              <a:t>tailor</a:t>
            </a:r>
            <a:r>
              <a:rPr lang="es-MX" sz="2257" dirty="0" smtClean="0">
                <a:solidFill>
                  <a:sysClr val="window" lastClr="FFFFFF"/>
                </a:solidFill>
              </a:rPr>
              <a:t> </a:t>
            </a:r>
            <a:r>
              <a:rPr lang="es-MX" sz="2257" dirty="0" err="1" smtClean="0">
                <a:solidFill>
                  <a:sysClr val="window" lastClr="FFFFFF"/>
                </a:solidFill>
              </a:rPr>
              <a:t>made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53893"/>
              </p:ext>
            </p:extLst>
          </p:nvPr>
        </p:nvGraphicFramePr>
        <p:xfrm>
          <a:off x="0" y="909434"/>
          <a:ext cx="9143999" cy="41273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701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80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903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210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26436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0461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endParaRPr lang="en-US" sz="1000" noProof="0" dirty="0"/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100" noProof="0" dirty="0" smtClean="0"/>
                        <a:t>Reach </a:t>
                      </a:r>
                      <a:r>
                        <a:rPr lang="en-US" sz="1100" noProof="0" dirty="0" err="1" smtClean="0"/>
                        <a:t>potencial</a:t>
                      </a:r>
                      <a:endParaRPr lang="en-US" sz="1100" noProof="0" dirty="0"/>
                    </a:p>
                  </a:txBody>
                  <a:tcPr marL="68580" marR="68580" marT="34290" marB="34290" anchor="ctr">
                    <a:solidFill>
                      <a:srgbClr val="008E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100" noProof="0" dirty="0" err="1" smtClean="0"/>
                        <a:t>Audiencia</a:t>
                      </a:r>
                      <a:r>
                        <a:rPr lang="en-US" sz="1100" noProof="0" dirty="0" smtClean="0"/>
                        <a:t> natural</a:t>
                      </a:r>
                      <a:endParaRPr lang="en-US" sz="1100" noProof="0" dirty="0"/>
                    </a:p>
                  </a:txBody>
                  <a:tcPr marL="68580" marR="68580" marT="34290" marB="34290" anchor="ctr">
                    <a:solidFill>
                      <a:srgbClr val="008E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100" noProof="0" dirty="0" err="1" smtClean="0"/>
                        <a:t>Mensajes</a:t>
                      </a:r>
                      <a:r>
                        <a:rPr lang="en-US" sz="1100" noProof="0" dirty="0" smtClean="0"/>
                        <a:t> clave</a:t>
                      </a:r>
                      <a:endParaRPr lang="en-US" sz="1100" noProof="0" dirty="0"/>
                    </a:p>
                  </a:txBody>
                  <a:tcPr marL="68580" marR="68580" marT="34290" marB="34290" anchor="ctr">
                    <a:solidFill>
                      <a:srgbClr val="008E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100" noProof="0" dirty="0" err="1" smtClean="0"/>
                        <a:t>Formatos</a:t>
                      </a:r>
                      <a:r>
                        <a:rPr lang="en-US" sz="1100" noProof="0" dirty="0" smtClean="0"/>
                        <a:t> </a:t>
                      </a:r>
                      <a:r>
                        <a:rPr lang="en-US" sz="1100" noProof="0" dirty="0" err="1" smtClean="0"/>
                        <a:t>Creativos</a:t>
                      </a:r>
                      <a:endParaRPr lang="en-US" sz="1100" noProof="0" dirty="0"/>
                    </a:p>
                  </a:txBody>
                  <a:tcPr marL="68580" marR="68580" marT="34290" marB="34290" anchor="ctr">
                    <a:solidFill>
                      <a:srgbClr val="008E9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3339">
                <a:tc>
                  <a:txBody>
                    <a:bodyPr/>
                    <a:lstStyle/>
                    <a:p>
                      <a:endParaRPr lang="en-US" sz="1000" noProof="0" dirty="0"/>
                    </a:p>
                  </a:txBody>
                  <a:tcPr marL="68580" marR="68580" marT="34290" marB="3429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00" noProof="0" dirty="0" smtClean="0"/>
                        <a:t>2,500,000</a:t>
                      </a:r>
                    </a:p>
                    <a:p>
                      <a:pPr algn="ctr"/>
                      <a:r>
                        <a:rPr lang="es-MX" sz="1000" noProof="0" dirty="0" smtClean="0"/>
                        <a:t>Personas en una segmentación medianamente</a:t>
                      </a:r>
                      <a:r>
                        <a:rPr lang="es-MX" sz="1000" baseline="0" noProof="0" dirty="0" smtClean="0"/>
                        <a:t> especializada.</a:t>
                      </a:r>
                      <a:r>
                        <a:rPr lang="es-MX" sz="1000" noProof="0" dirty="0" smtClean="0"/>
                        <a:t> </a:t>
                      </a:r>
                      <a:endParaRPr lang="es-MX" sz="1000" noProof="0" dirty="0"/>
                    </a:p>
                  </a:txBody>
                  <a:tcPr marL="68580" marR="68580" marT="34290" marB="3429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00" noProof="0" dirty="0" smtClean="0"/>
                        <a:t>Entusiastas de la ciencia y la medicina</a:t>
                      </a:r>
                      <a:r>
                        <a:rPr lang="es-MX" sz="1000" baseline="0" noProof="0" dirty="0" smtClean="0"/>
                        <a:t> en búsqueda de tendencias e información general.</a:t>
                      </a:r>
                      <a:endParaRPr lang="es-MX" sz="1000" noProof="0" dirty="0" smtClean="0"/>
                    </a:p>
                  </a:txBody>
                  <a:tcPr marL="68580" marR="68580" marT="34290" marB="3429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s-MX" sz="1000" noProof="0" dirty="0" smtClean="0"/>
                        <a:t>Sostenibilidad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s-MX" sz="1000" noProof="0" dirty="0" smtClean="0"/>
                        <a:t>Innovación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s-MX" sz="1000" noProof="0" dirty="0" smtClean="0"/>
                        <a:t>Desafíos y retos de salud global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s-MX" sz="1000" noProof="0" dirty="0" smtClean="0"/>
                        <a:t>Industria</a:t>
                      </a:r>
                      <a:r>
                        <a:rPr lang="es-MX" sz="1000" baseline="0" noProof="0" dirty="0" smtClean="0"/>
                        <a:t> amigable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endParaRPr lang="es-MX" sz="1000" noProof="0" dirty="0" smtClean="0"/>
                    </a:p>
                    <a:p>
                      <a:r>
                        <a:rPr lang="es-MX" sz="1000" b="1" noProof="0" dirty="0" smtClean="0"/>
                        <a:t>+ Social</a:t>
                      </a:r>
                      <a:endParaRPr lang="es-MX" sz="1000" b="1" noProof="0" dirty="0"/>
                    </a:p>
                  </a:txBody>
                  <a:tcPr marL="68580" marR="68580" marT="34290" marB="3429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000" noProof="0" dirty="0" smtClean="0"/>
                        <a:t>Videos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000" noProof="0" dirty="0" err="1" smtClean="0"/>
                        <a:t>Gifs</a:t>
                      </a:r>
                      <a:endParaRPr lang="es-MX" sz="1000" noProof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000" noProof="0" dirty="0" err="1" smtClean="0"/>
                        <a:t>Stories</a:t>
                      </a:r>
                      <a:endParaRPr lang="es-MX" sz="1000" noProof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000" noProof="0" dirty="0" smtClean="0"/>
                        <a:t>Carrusel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000" noProof="0" dirty="0" smtClean="0"/>
                        <a:t>Imágenes 360°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000" noProof="0" dirty="0" smtClean="0"/>
                        <a:t>Social</a:t>
                      </a:r>
                      <a:r>
                        <a:rPr lang="es-MX" sz="1000" baseline="0" noProof="0" dirty="0" smtClean="0"/>
                        <a:t> </a:t>
                      </a:r>
                      <a:r>
                        <a:rPr lang="es-MX" sz="1000" baseline="0" noProof="0" dirty="0" err="1" smtClean="0"/>
                        <a:t>experiment</a:t>
                      </a:r>
                      <a:endParaRPr lang="es-MX" sz="1000" baseline="0" noProof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000" noProof="0" dirty="0" smtClean="0"/>
                        <a:t>Digital PR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000" noProof="0" dirty="0" err="1" smtClean="0"/>
                        <a:t>Cinemagraph</a:t>
                      </a:r>
                      <a:endParaRPr lang="es-MX" sz="1000" noProof="0" dirty="0" smtClean="0"/>
                    </a:p>
                  </a:txBody>
                  <a:tcPr marL="68580" marR="68580" marT="34290" marB="3429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89716">
                <a:tc>
                  <a:txBody>
                    <a:bodyPr/>
                    <a:lstStyle/>
                    <a:p>
                      <a:endParaRPr lang="en-US" sz="1000" noProof="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00" noProof="0" dirty="0" smtClean="0"/>
                        <a:t>500,000</a:t>
                      </a:r>
                    </a:p>
                    <a:p>
                      <a:pPr algn="ctr"/>
                      <a:r>
                        <a:rPr lang="es-MX" sz="1000" noProof="0" dirty="0" smtClean="0"/>
                        <a:t>Personas dentro de una segmentación abierta en búsqueda de la salud.</a:t>
                      </a:r>
                      <a:endParaRPr lang="es-MX" sz="1000" noProof="0" dirty="0"/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00" noProof="0" dirty="0" smtClean="0"/>
                        <a:t>Amantes de la salud</a:t>
                      </a:r>
                      <a:r>
                        <a:rPr lang="es-MX" sz="1000" baseline="0" noProof="0" dirty="0" smtClean="0"/>
                        <a:t> y</a:t>
                      </a:r>
                    </a:p>
                    <a:p>
                      <a:pPr algn="ctr"/>
                      <a:r>
                        <a:rPr lang="es-MX" sz="1000" baseline="0" noProof="0" dirty="0" smtClean="0"/>
                        <a:t>la ciencia, </a:t>
                      </a:r>
                      <a:r>
                        <a:rPr lang="es-MX" sz="1000" baseline="0" noProof="0" dirty="0" err="1" smtClean="0"/>
                        <a:t>health</a:t>
                      </a:r>
                      <a:r>
                        <a:rPr lang="es-MX" sz="1000" baseline="0" noProof="0" dirty="0" smtClean="0"/>
                        <a:t> </a:t>
                      </a:r>
                      <a:r>
                        <a:rPr lang="es-MX" sz="1000" baseline="0" noProof="0" dirty="0" err="1" smtClean="0"/>
                        <a:t>coaches</a:t>
                      </a:r>
                      <a:r>
                        <a:rPr lang="es-MX" sz="1000" baseline="0" noProof="0" dirty="0" smtClean="0"/>
                        <a:t>.</a:t>
                      </a:r>
                      <a:endParaRPr lang="es-MX" sz="1000" noProof="0" dirty="0"/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s-E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Vida profesional</a:t>
                      </a:r>
                    </a:p>
                    <a:p>
                      <a:pPr marL="174625" indent="-174625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s-E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Eventos</a:t>
                      </a:r>
                    </a:p>
                    <a:p>
                      <a:pPr marL="174625" indent="-174625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s-E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Ciencia</a:t>
                      </a:r>
                    </a:p>
                    <a:p>
                      <a:pPr marL="174625" indent="-174625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s-E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s-ES" sz="1000" b="1" dirty="0" smtClean="0"/>
                        <a:t>+ Organización y experiencia</a:t>
                      </a:r>
                      <a:endParaRPr lang="es-MX" sz="1000" b="1" noProof="0" dirty="0" smtClean="0"/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000" dirty="0" err="1" smtClean="0"/>
                        <a:t>Stories</a:t>
                      </a:r>
                      <a:r>
                        <a:rPr lang="es-MX" sz="1000" dirty="0" smtClean="0"/>
                        <a:t>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000" dirty="0" smtClean="0"/>
                        <a:t>Boomerangs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000" dirty="0" smtClean="0"/>
                        <a:t>Encuestas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000" dirty="0" smtClean="0"/>
                        <a:t>Fotos</a:t>
                      </a:r>
                      <a:endParaRPr lang="es-MX" sz="1000" noProof="0" dirty="0"/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</a:tr>
              <a:tr h="1189716">
                <a:tc>
                  <a:txBody>
                    <a:bodyPr/>
                    <a:lstStyle/>
                    <a:p>
                      <a:endParaRPr lang="en-US" sz="1000" noProof="0" dirty="0"/>
                    </a:p>
                  </a:txBody>
                  <a:tcPr marL="68580" marR="68580" marT="34290" marB="3429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 smtClean="0"/>
                        <a:t>2,600,000</a:t>
                      </a:r>
                      <a:endParaRPr lang="en-US" sz="1000" noProof="0" dirty="0"/>
                    </a:p>
                    <a:p>
                      <a:pPr algn="ctr"/>
                      <a:r>
                        <a:rPr lang="en-US" sz="1000" noProof="0" dirty="0" smtClean="0"/>
                        <a:t>Personas </a:t>
                      </a:r>
                      <a:r>
                        <a:rPr lang="en-US" sz="1000" noProof="0" dirty="0" err="1" smtClean="0"/>
                        <a:t>en</a:t>
                      </a:r>
                      <a:r>
                        <a:rPr lang="en-US" sz="1000" noProof="0" dirty="0" smtClean="0"/>
                        <a:t> </a:t>
                      </a:r>
                      <a:r>
                        <a:rPr lang="en-US" sz="1000" noProof="0" dirty="0" err="1" smtClean="0"/>
                        <a:t>segmentación</a:t>
                      </a:r>
                      <a:r>
                        <a:rPr lang="en-US" sz="1000" noProof="0" dirty="0" smtClean="0"/>
                        <a:t> </a:t>
                      </a:r>
                      <a:r>
                        <a:rPr lang="en-US" sz="1000" noProof="0" dirty="0" err="1" smtClean="0"/>
                        <a:t>abierta</a:t>
                      </a:r>
                      <a:r>
                        <a:rPr lang="en-US" sz="1000" noProof="0" dirty="0" smtClean="0"/>
                        <a:t>.</a:t>
                      </a:r>
                      <a:endParaRPr lang="en-US" sz="1000" noProof="0" dirty="0"/>
                    </a:p>
                  </a:txBody>
                  <a:tcPr marL="68580" marR="68580" marT="34290" marB="3429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 err="1" smtClean="0"/>
                        <a:t>Buscadores</a:t>
                      </a:r>
                      <a:r>
                        <a:rPr lang="en-US" sz="1000" noProof="0" dirty="0" smtClean="0"/>
                        <a:t> de </a:t>
                      </a:r>
                      <a:r>
                        <a:rPr lang="en-US" sz="1000" noProof="0" dirty="0" err="1" smtClean="0"/>
                        <a:t>conocimiento</a:t>
                      </a:r>
                      <a:r>
                        <a:rPr lang="en-US" sz="1000" noProof="0" dirty="0" smtClean="0"/>
                        <a:t> con </a:t>
                      </a:r>
                      <a:r>
                        <a:rPr lang="en-US" sz="1000" noProof="0" dirty="0" err="1" smtClean="0"/>
                        <a:t>entretenimiento</a:t>
                      </a:r>
                      <a:r>
                        <a:rPr lang="en-US" sz="1000" noProof="0" dirty="0" smtClean="0"/>
                        <a:t>, </a:t>
                      </a:r>
                      <a:r>
                        <a:rPr lang="en-US" sz="1000" noProof="0" dirty="0" err="1" smtClean="0"/>
                        <a:t>clientes</a:t>
                      </a:r>
                      <a:r>
                        <a:rPr lang="en-US" sz="1000" baseline="0" noProof="0" dirty="0" smtClean="0"/>
                        <a:t> </a:t>
                      </a:r>
                      <a:r>
                        <a:rPr lang="en-US" sz="1000" baseline="0" noProof="0" dirty="0" err="1" smtClean="0"/>
                        <a:t>buscando</a:t>
                      </a:r>
                      <a:r>
                        <a:rPr lang="en-US" sz="1000" baseline="0" noProof="0" dirty="0" smtClean="0"/>
                        <a:t> </a:t>
                      </a:r>
                      <a:r>
                        <a:rPr lang="en-US" sz="1000" baseline="0" noProof="0" dirty="0" err="1" smtClean="0"/>
                        <a:t>consultr</a:t>
                      </a:r>
                      <a:r>
                        <a:rPr lang="en-US" sz="1000" baseline="0" noProof="0" dirty="0" smtClean="0"/>
                        <a:t> </a:t>
                      </a:r>
                      <a:r>
                        <a:rPr lang="en-US" sz="1000" baseline="0" noProof="0" dirty="0" err="1" smtClean="0"/>
                        <a:t>procedimientos</a:t>
                      </a:r>
                      <a:r>
                        <a:rPr lang="en-US" sz="1000" baseline="0" noProof="0" dirty="0" smtClean="0"/>
                        <a:t>.</a:t>
                      </a:r>
                      <a:endParaRPr lang="en-US" sz="1000" noProof="0" dirty="0"/>
                    </a:p>
                  </a:txBody>
                  <a:tcPr marL="68580" marR="68580" marT="34290" marB="3429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000" kern="1200" noProof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Productos</a:t>
                      </a:r>
                      <a:endParaRPr lang="en-US" sz="1000" kern="1200" noProof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4625" indent="-174625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000" kern="1200" noProof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Procedimientos</a:t>
                      </a:r>
                      <a:r>
                        <a:rPr lang="en-US" sz="10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000" kern="1200" noProof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endParaRPr lang="en-US" sz="10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4625" indent="-174625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0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000" b="1" noProof="0" dirty="0"/>
                        <a:t>+ </a:t>
                      </a:r>
                      <a:r>
                        <a:rPr lang="en-US" sz="1000" b="1" noProof="0" dirty="0" smtClean="0"/>
                        <a:t>Multimedia</a:t>
                      </a:r>
                      <a:r>
                        <a:rPr lang="en-US" sz="1000" b="1" baseline="0" noProof="0" dirty="0" smtClean="0"/>
                        <a:t> </a:t>
                      </a:r>
                      <a:r>
                        <a:rPr lang="en-US" sz="1000" b="1" baseline="0" noProof="0" dirty="0" err="1" smtClean="0"/>
                        <a:t>corporativo</a:t>
                      </a:r>
                      <a:endParaRPr lang="en-US" sz="1000" b="1" noProof="0" dirty="0"/>
                    </a:p>
                  </a:txBody>
                  <a:tcPr marL="68580" marR="68580" marT="34290" marB="3429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 dirty="0" smtClean="0"/>
                        <a:t>Videos</a:t>
                      </a:r>
                      <a:endParaRPr lang="en-US" sz="1000" noProof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 dirty="0" err="1" smtClean="0"/>
                        <a:t>Animaciones</a:t>
                      </a:r>
                      <a:endParaRPr lang="en-US" sz="1000" noProof="0" dirty="0"/>
                    </a:p>
                  </a:txBody>
                  <a:tcPr marL="68580" marR="68580" marT="34290" marB="34290" anchor="ctr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0" y="1560156"/>
            <a:ext cx="540000" cy="54084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0" y="2923174"/>
            <a:ext cx="540000" cy="540846"/>
          </a:xfrm>
          <a:prstGeom prst="rect">
            <a:avLst/>
          </a:prstGeom>
        </p:spPr>
      </p:pic>
      <p:sp>
        <p:nvSpPr>
          <p:cNvPr id="9" name="Freeform 8"/>
          <p:cNvSpPr>
            <a:spLocks noEditPoints="1"/>
          </p:cNvSpPr>
          <p:nvPr/>
        </p:nvSpPr>
        <p:spPr bwMode="auto">
          <a:xfrm>
            <a:off x="494665" y="4273724"/>
            <a:ext cx="670070" cy="485427"/>
          </a:xfrm>
          <a:custGeom>
            <a:avLst/>
            <a:gdLst>
              <a:gd name="T0" fmla="*/ 426 w 1165"/>
              <a:gd name="T1" fmla="*/ 590 h 847"/>
              <a:gd name="T2" fmla="*/ 427 w 1165"/>
              <a:gd name="T3" fmla="*/ 257 h 847"/>
              <a:gd name="T4" fmla="*/ 683 w 1165"/>
              <a:gd name="T5" fmla="*/ 379 h 847"/>
              <a:gd name="T6" fmla="*/ 602 w 1165"/>
              <a:gd name="T7" fmla="*/ 515 h 847"/>
              <a:gd name="T8" fmla="*/ 426 w 1165"/>
              <a:gd name="T9" fmla="*/ 590 h 847"/>
              <a:gd name="T10" fmla="*/ 0 w 1165"/>
              <a:gd name="T11" fmla="*/ 223 h 847"/>
              <a:gd name="T12" fmla="*/ 0 w 1165"/>
              <a:gd name="T13" fmla="*/ 619 h 847"/>
              <a:gd name="T14" fmla="*/ 21 w 1165"/>
              <a:gd name="T15" fmla="*/ 694 h 847"/>
              <a:gd name="T16" fmla="*/ 60 w 1165"/>
              <a:gd name="T17" fmla="*/ 754 h 847"/>
              <a:gd name="T18" fmla="*/ 183 w 1165"/>
              <a:gd name="T19" fmla="*/ 828 h 847"/>
              <a:gd name="T20" fmla="*/ 575 w 1165"/>
              <a:gd name="T21" fmla="*/ 835 h 847"/>
              <a:gd name="T22" fmla="*/ 969 w 1165"/>
              <a:gd name="T23" fmla="*/ 831 h 847"/>
              <a:gd name="T24" fmla="*/ 1138 w 1165"/>
              <a:gd name="T25" fmla="*/ 704 h 847"/>
              <a:gd name="T26" fmla="*/ 1165 w 1165"/>
              <a:gd name="T27" fmla="*/ 627 h 847"/>
              <a:gd name="T28" fmla="*/ 1165 w 1165"/>
              <a:gd name="T29" fmla="*/ 237 h 847"/>
              <a:gd name="T30" fmla="*/ 1106 w 1165"/>
              <a:gd name="T31" fmla="*/ 96 h 847"/>
              <a:gd name="T32" fmla="*/ 981 w 1165"/>
              <a:gd name="T33" fmla="*/ 19 h 847"/>
              <a:gd name="T34" fmla="*/ 590 w 1165"/>
              <a:gd name="T35" fmla="*/ 11 h 847"/>
              <a:gd name="T36" fmla="*/ 192 w 1165"/>
              <a:gd name="T37" fmla="*/ 17 h 847"/>
              <a:gd name="T38" fmla="*/ 63 w 1165"/>
              <a:gd name="T39" fmla="*/ 90 h 847"/>
              <a:gd name="T40" fmla="*/ 23 w 1165"/>
              <a:gd name="T41" fmla="*/ 149 h 847"/>
              <a:gd name="T42" fmla="*/ 0 w 1165"/>
              <a:gd name="T43" fmla="*/ 223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5" h="847">
                <a:moveTo>
                  <a:pt x="426" y="590"/>
                </a:moveTo>
                <a:cubicBezTo>
                  <a:pt x="418" y="549"/>
                  <a:pt x="417" y="285"/>
                  <a:pt x="427" y="257"/>
                </a:cubicBezTo>
                <a:cubicBezTo>
                  <a:pt x="453" y="253"/>
                  <a:pt x="635" y="354"/>
                  <a:pt x="683" y="379"/>
                </a:cubicBezTo>
                <a:cubicBezTo>
                  <a:pt x="789" y="434"/>
                  <a:pt x="824" y="414"/>
                  <a:pt x="602" y="515"/>
                </a:cubicBezTo>
                <a:cubicBezTo>
                  <a:pt x="567" y="530"/>
                  <a:pt x="456" y="595"/>
                  <a:pt x="426" y="590"/>
                </a:cubicBezTo>
                <a:close/>
                <a:moveTo>
                  <a:pt x="0" y="223"/>
                </a:moveTo>
                <a:lnTo>
                  <a:pt x="0" y="619"/>
                </a:lnTo>
                <a:cubicBezTo>
                  <a:pt x="8" y="641"/>
                  <a:pt x="9" y="667"/>
                  <a:pt x="21" y="694"/>
                </a:cubicBezTo>
                <a:cubicBezTo>
                  <a:pt x="32" y="718"/>
                  <a:pt x="47" y="738"/>
                  <a:pt x="60" y="754"/>
                </a:cubicBezTo>
                <a:cubicBezTo>
                  <a:pt x="83" y="783"/>
                  <a:pt x="131" y="815"/>
                  <a:pt x="183" y="828"/>
                </a:cubicBezTo>
                <a:cubicBezTo>
                  <a:pt x="251" y="846"/>
                  <a:pt x="489" y="835"/>
                  <a:pt x="575" y="835"/>
                </a:cubicBezTo>
                <a:cubicBezTo>
                  <a:pt x="675" y="835"/>
                  <a:pt x="881" y="847"/>
                  <a:pt x="969" y="831"/>
                </a:cubicBezTo>
                <a:cubicBezTo>
                  <a:pt x="1045" y="817"/>
                  <a:pt x="1105" y="767"/>
                  <a:pt x="1138" y="704"/>
                </a:cubicBezTo>
                <a:cubicBezTo>
                  <a:pt x="1150" y="681"/>
                  <a:pt x="1155" y="650"/>
                  <a:pt x="1165" y="627"/>
                </a:cubicBezTo>
                <a:lnTo>
                  <a:pt x="1165" y="237"/>
                </a:lnTo>
                <a:cubicBezTo>
                  <a:pt x="1147" y="183"/>
                  <a:pt x="1161" y="164"/>
                  <a:pt x="1106" y="96"/>
                </a:cubicBezTo>
                <a:cubicBezTo>
                  <a:pt x="1079" y="63"/>
                  <a:pt x="1039" y="33"/>
                  <a:pt x="981" y="19"/>
                </a:cubicBezTo>
                <a:cubicBezTo>
                  <a:pt x="907" y="1"/>
                  <a:pt x="680" y="11"/>
                  <a:pt x="590" y="11"/>
                </a:cubicBezTo>
                <a:cubicBezTo>
                  <a:pt x="497" y="11"/>
                  <a:pt x="269" y="0"/>
                  <a:pt x="192" y="17"/>
                </a:cubicBezTo>
                <a:cubicBezTo>
                  <a:pt x="143" y="27"/>
                  <a:pt x="91" y="56"/>
                  <a:pt x="63" y="90"/>
                </a:cubicBezTo>
                <a:cubicBezTo>
                  <a:pt x="51" y="104"/>
                  <a:pt x="33" y="128"/>
                  <a:pt x="23" y="149"/>
                </a:cubicBezTo>
                <a:cubicBezTo>
                  <a:pt x="11" y="174"/>
                  <a:pt x="9" y="199"/>
                  <a:pt x="0" y="223"/>
                </a:cubicBezTo>
                <a:close/>
              </a:path>
            </a:pathLst>
          </a:custGeom>
          <a:solidFill>
            <a:srgbClr val="F61C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920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9. </a:t>
            </a:r>
            <a:r>
              <a:rPr lang="es-MX" sz="2257" dirty="0" smtClean="0">
                <a:solidFill>
                  <a:sysClr val="window" lastClr="FFFFFF"/>
                </a:solidFill>
              </a:rPr>
              <a:t>Mensajes </a:t>
            </a:r>
            <a:r>
              <a:rPr lang="es-MX" sz="2257" dirty="0" err="1" smtClean="0">
                <a:solidFill>
                  <a:sysClr val="window" lastClr="FFFFFF"/>
                </a:solidFill>
              </a:rPr>
              <a:t>tailor</a:t>
            </a:r>
            <a:r>
              <a:rPr lang="es-MX" sz="2257" dirty="0" smtClean="0">
                <a:solidFill>
                  <a:sysClr val="window" lastClr="FFFFFF"/>
                </a:solidFill>
              </a:rPr>
              <a:t> </a:t>
            </a:r>
            <a:r>
              <a:rPr lang="es-MX" sz="2257" dirty="0" err="1" smtClean="0">
                <a:solidFill>
                  <a:sysClr val="window" lastClr="FFFFFF"/>
                </a:solidFill>
              </a:rPr>
              <a:t>made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989348"/>
              </p:ext>
            </p:extLst>
          </p:nvPr>
        </p:nvGraphicFramePr>
        <p:xfrm>
          <a:off x="258743" y="945838"/>
          <a:ext cx="8605837" cy="357060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44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235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592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16863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2146">
                <a:tc>
                  <a:txBody>
                    <a:bodyPr/>
                    <a:lstStyle/>
                    <a:p>
                      <a:pPr algn="ctr"/>
                      <a:endParaRPr lang="en-US" sz="1000" noProof="0" dirty="0"/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lnSpc>
                          <a:spcPts val="1600"/>
                        </a:lnSpc>
                      </a:pPr>
                      <a:r>
                        <a:rPr lang="en-US" sz="1100" b="1" kern="1200" noProof="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Objetivo</a:t>
                      </a:r>
                      <a:endParaRPr lang="en-US" sz="11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rgbClr val="008E9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lnSpc>
                          <a:spcPts val="1600"/>
                        </a:lnSpc>
                      </a:pPr>
                      <a:r>
                        <a:rPr lang="en-US" sz="1100" b="1" kern="1200" noProof="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Tácticas</a:t>
                      </a:r>
                      <a:endParaRPr lang="en-US" sz="11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rgbClr val="008E9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lnSpc>
                          <a:spcPts val="1600"/>
                        </a:lnSpc>
                      </a:pPr>
                      <a:r>
                        <a:rPr lang="en-US" sz="1100" b="1" kern="1200" noProof="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Entregables</a:t>
                      </a:r>
                      <a:endParaRPr lang="en-US" sz="11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rgbClr val="008E9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49516">
                <a:tc>
                  <a:txBody>
                    <a:bodyPr/>
                    <a:lstStyle/>
                    <a:p>
                      <a:endParaRPr lang="en-US" sz="1000" noProof="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ts val="1400"/>
                        </a:lnSpc>
                      </a:pPr>
                      <a:r>
                        <a:rPr lang="es-ES" sz="10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Sembrando contenido positivo en el contexto digital, impulsando el SEO de la marca.</a:t>
                      </a:r>
                    </a:p>
                    <a:p>
                      <a:pPr marL="0" algn="ctr" defTabSz="457200" rtl="0" eaLnBrk="1" latinLnBrk="0" hangingPunct="1">
                        <a:lnSpc>
                          <a:spcPts val="1400"/>
                        </a:lnSpc>
                      </a:pPr>
                      <a:endParaRPr lang="es-ES" sz="1000" b="1" kern="1200" noProof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latinLnBrk="0" hangingPunct="1">
                        <a:lnSpc>
                          <a:spcPts val="1400"/>
                        </a:lnSpc>
                      </a:pPr>
                      <a:r>
                        <a:rPr lang="es-ES" sz="1000" b="1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 Informativo</a:t>
                      </a:r>
                      <a:endParaRPr lang="en-US" sz="1000" b="1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ts val="1400"/>
                        </a:lnSpc>
                      </a:pPr>
                      <a:r>
                        <a:rPr lang="en-US" sz="1000" kern="1200" noProof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Mejorar</a:t>
                      </a:r>
                      <a:r>
                        <a:rPr lang="en-US" sz="10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la </a:t>
                      </a:r>
                      <a:r>
                        <a:rPr lang="en-US" sz="1000" kern="1200" noProof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experiencia</a:t>
                      </a:r>
                      <a:endParaRPr lang="en-US" sz="1000" kern="1200" noProof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latinLnBrk="0" hangingPunct="1">
                        <a:lnSpc>
                          <a:spcPts val="1400"/>
                        </a:lnSpc>
                      </a:pPr>
                      <a:r>
                        <a:rPr lang="en-US" sz="10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 </a:t>
                      </a:r>
                      <a:r>
                        <a:rPr lang="en-US" sz="1000" kern="1200" noProof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sitio</a:t>
                      </a:r>
                      <a:r>
                        <a:rPr lang="en-US" sz="10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actual.</a:t>
                      </a:r>
                      <a:endParaRPr lang="en-US" sz="10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6858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0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Calendario editorial de creación mensual.</a:t>
                      </a:r>
                    </a:p>
                    <a:p>
                      <a:pPr marL="285750" indent="-285750" algn="l" defTabSz="6858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0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Creación de material audiovisual y multimedia.</a:t>
                      </a:r>
                    </a:p>
                    <a:p>
                      <a:pPr marL="285750" indent="-285750" algn="l" defTabSz="6858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0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Análisis e informes.</a:t>
                      </a:r>
                      <a:endParaRPr lang="en-US" sz="10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58939">
                <a:tc>
                  <a:txBody>
                    <a:bodyPr/>
                    <a:lstStyle/>
                    <a:p>
                      <a:endParaRPr lang="en-US" sz="1000" noProof="0" dirty="0"/>
                    </a:p>
                  </a:txBody>
                  <a:tcPr marL="68580" marR="68580" marT="34290" marB="3429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ts val="1400"/>
                        </a:lnSpc>
                      </a:pPr>
                      <a:r>
                        <a:rPr lang="es-ES" sz="10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Aprovechar de manera eficiente la generación de tráfico a plataformas digitales.</a:t>
                      </a:r>
                      <a:endParaRPr lang="en-US" sz="10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ts val="1400"/>
                        </a:lnSpc>
                      </a:pPr>
                      <a:r>
                        <a:rPr lang="en-US" sz="10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Facebook Ads</a:t>
                      </a:r>
                    </a:p>
                    <a:p>
                      <a:pPr marL="0" algn="ctr" defTabSz="457200" rtl="0" eaLnBrk="1" latinLnBrk="0" hangingPunct="1">
                        <a:lnSpc>
                          <a:spcPts val="1400"/>
                        </a:lnSpc>
                      </a:pPr>
                      <a:r>
                        <a:rPr lang="en-US" sz="10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Instagram </a:t>
                      </a:r>
                      <a:r>
                        <a:rPr lang="en-US" sz="1000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Ads</a:t>
                      </a:r>
                      <a:endParaRPr lang="en-US" sz="1000" kern="1200" baseline="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latinLnBrk="0" hangingPunct="1">
                        <a:lnSpc>
                          <a:spcPts val="1400"/>
                        </a:lnSpc>
                      </a:pPr>
                      <a:endParaRPr lang="en-US" sz="1000" kern="1200" baseline="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ts val="1400"/>
                        </a:lnSpc>
                      </a:pPr>
                      <a:r>
                        <a:rPr lang="en-US" sz="1000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40% Fans acquisition</a:t>
                      </a:r>
                    </a:p>
                    <a:p>
                      <a:pPr marL="0" algn="l" defTabSz="457200" rtl="0" eaLnBrk="1" latinLnBrk="0" hangingPunct="1">
                        <a:lnSpc>
                          <a:spcPts val="1400"/>
                        </a:lnSpc>
                      </a:pPr>
                      <a:r>
                        <a:rPr lang="en-US" sz="1000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30% boost </a:t>
                      </a:r>
                      <a:r>
                        <a:rPr lang="en-US" sz="1000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 </a:t>
                      </a:r>
                      <a:r>
                        <a:rPr lang="en-US" sz="1000" kern="1200" baseline="0" noProof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contenidos</a:t>
                      </a:r>
                      <a:endParaRPr lang="en-US" sz="1000" kern="1200" baseline="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ts val="1400"/>
                        </a:lnSpc>
                      </a:pPr>
                      <a:r>
                        <a:rPr lang="en-US" sz="1000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en-US" sz="1000" kern="1200" baseline="0" noProof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Tráfico</a:t>
                      </a:r>
                      <a:r>
                        <a:rPr lang="en-US" sz="1000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000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website</a:t>
                      </a:r>
                      <a:endParaRPr lang="en-US" sz="10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6858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0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Always-On </a:t>
                      </a:r>
                      <a:r>
                        <a:rPr lang="en-US" sz="10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Campaign</a:t>
                      </a:r>
                    </a:p>
                    <a:p>
                      <a:pPr marL="285750" indent="-285750" algn="l" defTabSz="6858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000" kern="1200" noProof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Campaña</a:t>
                      </a:r>
                      <a:r>
                        <a:rPr lang="en-US" sz="10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noProof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por</a:t>
                      </a:r>
                      <a:r>
                        <a:rPr lang="en-US" sz="10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noProof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línea</a:t>
                      </a:r>
                      <a:r>
                        <a:rPr lang="en-US" sz="10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000" kern="1200" noProof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negocios</a:t>
                      </a:r>
                      <a:endParaRPr lang="en-US" sz="10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6858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000" kern="1200" noProof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Campañas</a:t>
                      </a:r>
                      <a:r>
                        <a:rPr lang="en-US" sz="10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noProof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coyunturales</a:t>
                      </a:r>
                      <a:endParaRPr lang="en-US" sz="10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23" y="1554027"/>
            <a:ext cx="689246" cy="74125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20" y="3358273"/>
            <a:ext cx="560962" cy="67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10. </a:t>
            </a:r>
            <a:r>
              <a:rPr lang="es-MX" sz="2257" dirty="0" smtClean="0">
                <a:solidFill>
                  <a:sysClr val="window" lastClr="FFFFFF"/>
                </a:solidFill>
              </a:rPr>
              <a:t>Pilares de comunicación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0" y="627063"/>
            <a:ext cx="9144000" cy="4516436"/>
            <a:chOff x="287338" y="777864"/>
            <a:chExt cx="8605837" cy="4365636"/>
          </a:xfrm>
        </p:grpSpPr>
        <p:grpSp>
          <p:nvGrpSpPr>
            <p:cNvPr id="10" name="Grupo 9"/>
            <p:cNvGrpSpPr/>
            <p:nvPr/>
          </p:nvGrpSpPr>
          <p:grpSpPr>
            <a:xfrm>
              <a:off x="298751" y="777864"/>
              <a:ext cx="8594424" cy="4365636"/>
              <a:chOff x="2554941" y="1861520"/>
              <a:chExt cx="6853449" cy="5355266"/>
            </a:xfrm>
          </p:grpSpPr>
          <p:sp>
            <p:nvSpPr>
              <p:cNvPr id="11" name="Rectángulo 10"/>
              <p:cNvSpPr/>
              <p:nvPr/>
            </p:nvSpPr>
            <p:spPr>
              <a:xfrm>
                <a:off x="2554941" y="1898534"/>
                <a:ext cx="2281449" cy="53182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" name="Rectángulo 11"/>
              <p:cNvSpPr/>
              <p:nvPr/>
            </p:nvSpPr>
            <p:spPr>
              <a:xfrm>
                <a:off x="4845492" y="1861520"/>
                <a:ext cx="2281449" cy="4996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" name="Rectángulo 12"/>
              <p:cNvSpPr/>
              <p:nvPr/>
            </p:nvSpPr>
            <p:spPr>
              <a:xfrm>
                <a:off x="7126941" y="1903774"/>
                <a:ext cx="2281449" cy="53130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4" name="Rectángulo 13"/>
            <p:cNvSpPr/>
            <p:nvPr/>
          </p:nvSpPr>
          <p:spPr>
            <a:xfrm>
              <a:off x="287338" y="2028007"/>
              <a:ext cx="2872417" cy="6247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 smtClean="0"/>
                <a:t>Compromiso</a:t>
              </a:r>
            </a:p>
            <a:p>
              <a:pPr algn="ctr"/>
              <a:r>
                <a:rPr lang="es-MX" b="1" dirty="0" smtClean="0"/>
                <a:t>con México</a:t>
              </a:r>
              <a:endParaRPr lang="es-MX" b="1" dirty="0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3171169" y="2028210"/>
              <a:ext cx="2872417" cy="624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 smtClean="0"/>
                <a:t>Servicio articulado</a:t>
              </a:r>
            </a:p>
            <a:p>
              <a:pPr algn="ctr"/>
              <a:r>
                <a:rPr lang="es-MX" b="1" dirty="0" smtClean="0"/>
                <a:t>de diagnóstico</a:t>
              </a:r>
              <a:endParaRPr lang="es-MX" b="1" dirty="0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6020757" y="2028210"/>
              <a:ext cx="2872417" cy="6247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 smtClean="0"/>
                <a:t>Llegamos</a:t>
              </a:r>
            </a:p>
            <a:p>
              <a:pPr algn="ctr"/>
              <a:r>
                <a:rPr lang="es-MX" b="1" dirty="0" smtClean="0"/>
                <a:t>hasta el hogar</a:t>
              </a:r>
              <a:endParaRPr lang="es-MX" b="1" dirty="0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287338" y="2711591"/>
              <a:ext cx="2872416" cy="2208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MX" sz="1300" dirty="0" smtClean="0">
                  <a:solidFill>
                    <a:schemeClr val="dk1"/>
                  </a:solidFill>
                </a:rPr>
                <a:t>Tradición de la </a:t>
              </a:r>
            </a:p>
            <a:p>
              <a:pPr algn="ctr"/>
              <a:r>
                <a:rPr lang="es-MX" sz="1300" dirty="0" smtClean="0">
                  <a:solidFill>
                    <a:schemeClr val="dk1"/>
                  </a:solidFill>
                </a:rPr>
                <a:t>compañía en el país.</a:t>
              </a:r>
            </a:p>
            <a:p>
              <a:pPr algn="ctr"/>
              <a:endParaRPr lang="es-MX" sz="1300" dirty="0" smtClean="0">
                <a:solidFill>
                  <a:schemeClr val="dk1"/>
                </a:solidFill>
              </a:endParaRPr>
            </a:p>
            <a:p>
              <a:pPr algn="ctr"/>
              <a:r>
                <a:rPr lang="es-MX" sz="1300" dirty="0" smtClean="0">
                  <a:solidFill>
                    <a:schemeClr val="dk1"/>
                  </a:solidFill>
                </a:rPr>
                <a:t>+40 años de historia con México desde Laboratorios Frontera.</a:t>
              </a:r>
            </a:p>
            <a:p>
              <a:pPr algn="ctr"/>
              <a:endParaRPr lang="es-MX" sz="1300" dirty="0" smtClean="0">
                <a:solidFill>
                  <a:schemeClr val="dk1"/>
                </a:solidFill>
              </a:endParaRPr>
            </a:p>
            <a:p>
              <a:pPr marL="542925" indent="-271463">
                <a:buClr>
                  <a:srgbClr val="92D050"/>
                </a:buClr>
                <a:buFont typeface="Arial" panose="020B0604020202020204" pitchFamily="34" charset="0"/>
                <a:buChar char="•"/>
              </a:pPr>
              <a:r>
                <a:rPr lang="es-MX" sz="1300" dirty="0" smtClean="0">
                  <a:solidFill>
                    <a:schemeClr val="dk1"/>
                  </a:solidFill>
                </a:rPr>
                <a:t>Corporativo</a:t>
              </a:r>
            </a:p>
            <a:p>
              <a:pPr marL="542925" indent="-271463">
                <a:buClr>
                  <a:srgbClr val="92D050"/>
                </a:buClr>
                <a:buFont typeface="Arial" panose="020B0604020202020204" pitchFamily="34" charset="0"/>
                <a:buChar char="•"/>
              </a:pPr>
              <a:r>
                <a:rPr lang="es-MX" sz="1300" dirty="0" smtClean="0">
                  <a:solidFill>
                    <a:schemeClr val="dk1"/>
                  </a:solidFill>
                </a:rPr>
                <a:t>Negocio</a:t>
              </a:r>
            </a:p>
            <a:p>
              <a:pPr marL="542925" indent="-271463">
                <a:buClr>
                  <a:srgbClr val="92D050"/>
                </a:buClr>
                <a:buFont typeface="Arial" panose="020B0604020202020204" pitchFamily="34" charset="0"/>
                <a:buChar char="•"/>
              </a:pPr>
              <a:r>
                <a:rPr lang="es-MX" sz="1300" dirty="0" smtClean="0">
                  <a:solidFill>
                    <a:schemeClr val="dk1"/>
                  </a:solidFill>
                </a:rPr>
                <a:t>Organización</a:t>
              </a:r>
              <a:endParaRPr lang="es-MX" sz="1300" dirty="0" smtClean="0">
                <a:solidFill>
                  <a:schemeClr val="dk1"/>
                </a:solidFill>
                <a:latin typeface="+mj-lt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s-MX" sz="1300" dirty="0" smtClean="0">
                <a:solidFill>
                  <a:schemeClr val="dk1"/>
                </a:solidFill>
                <a:latin typeface="+mj-lt"/>
              </a:endParaRPr>
            </a:p>
            <a:p>
              <a:pPr marL="12700" algn="ctr">
                <a:lnSpc>
                  <a:spcPts val="1420"/>
                </a:lnSpc>
                <a:spcBef>
                  <a:spcPts val="95"/>
                </a:spcBef>
              </a:pPr>
              <a:r>
                <a:rPr lang="es-MX" sz="1300" spc="-50" dirty="0" smtClean="0">
                  <a:solidFill>
                    <a:srgbClr val="008E9D"/>
                  </a:solidFill>
                  <a:latin typeface="+mj-lt"/>
                  <a:cs typeface="Arial"/>
                </a:rPr>
                <a:t>#</a:t>
              </a:r>
              <a:r>
                <a:rPr lang="es-MX" sz="1300" spc="-10" dirty="0" err="1" smtClean="0">
                  <a:solidFill>
                    <a:srgbClr val="008E9D"/>
                  </a:solidFill>
                  <a:latin typeface="+mj-lt"/>
                  <a:cs typeface="Arial"/>
                </a:rPr>
                <a:t>CompromisoQuest</a:t>
              </a:r>
              <a:endParaRPr lang="es-MX" sz="1300" dirty="0">
                <a:solidFill>
                  <a:srgbClr val="008E9D"/>
                </a:solidFill>
                <a:latin typeface="+mj-lt"/>
                <a:cs typeface="Arial"/>
              </a:endParaRPr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3148340" y="2711591"/>
              <a:ext cx="2872416" cy="2216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MX" sz="1300" dirty="0" smtClean="0">
                  <a:solidFill>
                    <a:schemeClr val="dk1"/>
                  </a:solidFill>
                </a:rPr>
                <a:t>Mensajes clave de:</a:t>
              </a:r>
            </a:p>
            <a:p>
              <a:pPr algn="ctr"/>
              <a:endParaRPr lang="es-MX" sz="1300" spc="-50" dirty="0" smtClean="0">
                <a:solidFill>
                  <a:srgbClr val="FF8000"/>
                </a:solidFill>
                <a:latin typeface="+mj-lt"/>
                <a:cs typeface="Arial"/>
              </a:endParaRPr>
            </a:p>
            <a:p>
              <a:pPr marL="542925" indent="-271463">
                <a:buClr>
                  <a:srgbClr val="92D050"/>
                </a:buClr>
                <a:buFont typeface="Arial" panose="020B0604020202020204" pitchFamily="34" charset="0"/>
                <a:buChar char="•"/>
              </a:pPr>
              <a:r>
                <a:rPr lang="es-MX" sz="1300" dirty="0" smtClean="0">
                  <a:solidFill>
                    <a:schemeClr val="dk1"/>
                  </a:solidFill>
                </a:rPr>
                <a:t>Servicio</a:t>
              </a:r>
            </a:p>
            <a:p>
              <a:pPr marL="542925" indent="-271463">
                <a:buClr>
                  <a:srgbClr val="92D050"/>
                </a:buClr>
                <a:buFont typeface="Arial" panose="020B0604020202020204" pitchFamily="34" charset="0"/>
                <a:buChar char="•"/>
              </a:pPr>
              <a:r>
                <a:rPr lang="es-MX" sz="1300" dirty="0" smtClean="0">
                  <a:solidFill>
                    <a:schemeClr val="dk1"/>
                  </a:solidFill>
                </a:rPr>
                <a:t>Tipos de análisis</a:t>
              </a:r>
            </a:p>
            <a:p>
              <a:pPr marL="542925" indent="-271463">
                <a:buClr>
                  <a:srgbClr val="92D050"/>
                </a:buClr>
                <a:buFont typeface="Arial" panose="020B0604020202020204" pitchFamily="34" charset="0"/>
                <a:buChar char="•"/>
              </a:pPr>
              <a:r>
                <a:rPr lang="es-MX" sz="1300" dirty="0" smtClean="0">
                  <a:solidFill>
                    <a:schemeClr val="dk1"/>
                  </a:solidFill>
                </a:rPr>
                <a:t>Innovaciones</a:t>
              </a:r>
            </a:p>
            <a:p>
              <a:pPr algn="ctr"/>
              <a:endParaRPr lang="es-MX" sz="1300" spc="-50" dirty="0" smtClean="0">
                <a:solidFill>
                  <a:srgbClr val="FF8000"/>
                </a:solidFill>
                <a:latin typeface="+mj-lt"/>
                <a:cs typeface="Arial"/>
              </a:endParaRPr>
            </a:p>
            <a:p>
              <a:pPr algn="ctr"/>
              <a:r>
                <a:rPr lang="es-MX" sz="1300" dirty="0" smtClean="0">
                  <a:solidFill>
                    <a:schemeClr val="dk1"/>
                  </a:solidFill>
                </a:rPr>
                <a:t>Visibilidad del producto para generar </a:t>
              </a:r>
              <a:r>
                <a:rPr lang="es-MX" sz="1300" b="1" dirty="0" smtClean="0">
                  <a:solidFill>
                    <a:schemeClr val="dk1"/>
                  </a:solidFill>
                </a:rPr>
                <a:t>reputación</a:t>
              </a:r>
              <a:r>
                <a:rPr lang="es-MX" sz="1300" dirty="0" smtClean="0">
                  <a:solidFill>
                    <a:schemeClr val="dk1"/>
                  </a:solidFill>
                </a:rPr>
                <a:t> de la estructura</a:t>
              </a:r>
            </a:p>
            <a:p>
              <a:pPr algn="ctr"/>
              <a:endParaRPr lang="es-MX" sz="1300" spc="-50" dirty="0">
                <a:solidFill>
                  <a:schemeClr val="dk1"/>
                </a:solidFill>
                <a:latin typeface="+mj-lt"/>
                <a:cs typeface="Arial"/>
              </a:endParaRPr>
            </a:p>
            <a:p>
              <a:pPr algn="ctr"/>
              <a:endParaRPr lang="es-MX" sz="1300" spc="-50" dirty="0" smtClean="0">
                <a:solidFill>
                  <a:schemeClr val="dk1"/>
                </a:solidFill>
                <a:latin typeface="+mj-lt"/>
                <a:cs typeface="Arial"/>
              </a:endParaRPr>
            </a:p>
            <a:p>
              <a:pPr marL="12700" algn="ctr">
                <a:lnSpc>
                  <a:spcPts val="1420"/>
                </a:lnSpc>
                <a:spcBef>
                  <a:spcPts val="95"/>
                </a:spcBef>
              </a:pPr>
              <a:r>
                <a:rPr lang="es-MX" sz="1300" spc="-50" dirty="0">
                  <a:solidFill>
                    <a:srgbClr val="008E9D"/>
                  </a:solidFill>
                  <a:latin typeface="+mj-lt"/>
                  <a:cs typeface="Arial"/>
                </a:rPr>
                <a:t>#</a:t>
              </a:r>
              <a:r>
                <a:rPr lang="es-MX" sz="1300" spc="-50" dirty="0" err="1" smtClean="0">
                  <a:solidFill>
                    <a:srgbClr val="008E9D"/>
                  </a:solidFill>
                  <a:latin typeface="+mj-lt"/>
                  <a:cs typeface="Arial"/>
                </a:rPr>
                <a:t>InnovaciónQuest</a:t>
              </a:r>
              <a:endParaRPr lang="es-MX" sz="1300" spc="-50" dirty="0">
                <a:solidFill>
                  <a:srgbClr val="008E9D"/>
                </a:solidFill>
                <a:latin typeface="+mj-lt"/>
                <a:cs typeface="Arial"/>
              </a:endParaRP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6015049" y="2711591"/>
              <a:ext cx="2872416" cy="2208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MX" sz="1300" dirty="0" smtClean="0">
                  <a:solidFill>
                    <a:schemeClr val="dk1"/>
                  </a:solidFill>
                </a:rPr>
                <a:t>Pilar generador de confianza</a:t>
              </a:r>
            </a:p>
            <a:p>
              <a:pPr algn="ctr"/>
              <a:r>
                <a:rPr lang="es-MX" sz="1300" dirty="0" smtClean="0">
                  <a:solidFill>
                    <a:schemeClr val="dk1"/>
                  </a:solidFill>
                </a:rPr>
                <a:t>en la organización.</a:t>
              </a:r>
            </a:p>
            <a:p>
              <a:pPr algn="ctr"/>
              <a:endParaRPr lang="es-MX" sz="1300" spc="-50" dirty="0" smtClean="0">
                <a:solidFill>
                  <a:srgbClr val="FF8000"/>
                </a:solidFill>
                <a:latin typeface="+mj-lt"/>
                <a:cs typeface="Arial"/>
              </a:endParaRPr>
            </a:p>
            <a:p>
              <a:pPr marL="542925" indent="-271463">
                <a:buClr>
                  <a:srgbClr val="92D050"/>
                </a:buClr>
                <a:buFont typeface="Arial" panose="020B0604020202020204" pitchFamily="34" charset="0"/>
                <a:buChar char="•"/>
              </a:pPr>
              <a:r>
                <a:rPr lang="es-MX" sz="1300" dirty="0" smtClean="0">
                  <a:solidFill>
                    <a:schemeClr val="dk1"/>
                  </a:solidFill>
                </a:rPr>
                <a:t>Productos</a:t>
              </a:r>
            </a:p>
            <a:p>
              <a:pPr marL="542925" indent="-271463">
                <a:buClr>
                  <a:srgbClr val="92D050"/>
                </a:buClr>
                <a:buFont typeface="Arial" panose="020B0604020202020204" pitchFamily="34" charset="0"/>
                <a:buChar char="•"/>
              </a:pPr>
              <a:r>
                <a:rPr lang="es-MX" sz="1300" dirty="0" smtClean="0">
                  <a:solidFill>
                    <a:schemeClr val="dk1"/>
                  </a:solidFill>
                </a:rPr>
                <a:t>Información</a:t>
              </a:r>
            </a:p>
            <a:p>
              <a:pPr marL="542925" indent="-271463">
                <a:buClr>
                  <a:srgbClr val="92D050"/>
                </a:buClr>
                <a:buFont typeface="Arial" panose="020B0604020202020204" pitchFamily="34" charset="0"/>
                <a:buChar char="•"/>
              </a:pPr>
              <a:r>
                <a:rPr lang="es-MX" sz="1300" dirty="0" smtClean="0">
                  <a:solidFill>
                    <a:schemeClr val="dk1"/>
                  </a:solidFill>
                </a:rPr>
                <a:t>Desarrollos tecnológicos</a:t>
              </a:r>
            </a:p>
            <a:p>
              <a:pPr marL="542925" indent="-271463">
                <a:buClr>
                  <a:srgbClr val="92D050"/>
                </a:buClr>
                <a:buFont typeface="Arial" panose="020B0604020202020204" pitchFamily="34" charset="0"/>
                <a:buChar char="•"/>
              </a:pPr>
              <a:r>
                <a:rPr lang="es-MX" sz="1300" dirty="0" smtClean="0">
                  <a:solidFill>
                    <a:schemeClr val="dk1"/>
                  </a:solidFill>
                </a:rPr>
                <a:t>Experimentación científica.</a:t>
              </a:r>
            </a:p>
            <a:p>
              <a:pPr algn="ctr"/>
              <a:endParaRPr lang="es-MX" sz="1300" spc="-50" dirty="0" smtClean="0">
                <a:solidFill>
                  <a:srgbClr val="FF8000"/>
                </a:solidFill>
                <a:latin typeface="+mj-lt"/>
                <a:cs typeface="Arial"/>
              </a:endParaRPr>
            </a:p>
            <a:p>
              <a:pPr algn="ctr"/>
              <a:endParaRPr lang="es-MX" sz="1300" spc="-50" dirty="0" smtClean="0">
                <a:solidFill>
                  <a:srgbClr val="FF8000"/>
                </a:solidFill>
                <a:latin typeface="+mj-lt"/>
                <a:cs typeface="Arial"/>
              </a:endParaRPr>
            </a:p>
            <a:p>
              <a:pPr algn="ctr"/>
              <a:endParaRPr lang="es-MX" sz="1300" spc="-50" dirty="0" smtClean="0">
                <a:solidFill>
                  <a:srgbClr val="FF8000"/>
                </a:solidFill>
                <a:latin typeface="+mj-lt"/>
                <a:cs typeface="Arial"/>
              </a:endParaRPr>
            </a:p>
            <a:p>
              <a:pPr marL="12700" algn="ctr">
                <a:lnSpc>
                  <a:spcPts val="1420"/>
                </a:lnSpc>
                <a:spcBef>
                  <a:spcPts val="95"/>
                </a:spcBef>
              </a:pPr>
              <a:r>
                <a:rPr lang="es-MX" sz="1300" spc="-50" dirty="0" smtClean="0">
                  <a:solidFill>
                    <a:srgbClr val="008E9D"/>
                  </a:solidFill>
                  <a:cs typeface="Arial"/>
                </a:rPr>
                <a:t>#</a:t>
              </a:r>
              <a:r>
                <a:rPr lang="es-MX" sz="1300" spc="-10" dirty="0" err="1" smtClean="0">
                  <a:solidFill>
                    <a:srgbClr val="008E9D"/>
                  </a:solidFill>
                  <a:cs typeface="Arial"/>
                </a:rPr>
                <a:t>SeguridadClínicaQuest</a:t>
              </a:r>
              <a:endParaRPr lang="es-MX" sz="1300" dirty="0">
                <a:solidFill>
                  <a:srgbClr val="008E9D"/>
                </a:solidFill>
                <a:cs typeface="Arial"/>
              </a:endParaRPr>
            </a:p>
          </p:txBody>
        </p:sp>
        <p:pic>
          <p:nvPicPr>
            <p:cNvPr id="3074" name="Picture 2" descr="Resultado de imagen para Mexic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083" y="812310"/>
              <a:ext cx="2065777" cy="1160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Resultado de imagen para healthy world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51659" y="812310"/>
              <a:ext cx="2065777" cy="1160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" descr="Doctor en casa - Centro VascularCentro Vascul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856" y="643438"/>
            <a:ext cx="2439986" cy="121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84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4"/>
          <p:cNvSpPr txBox="1">
            <a:spLocks/>
          </p:cNvSpPr>
          <p:nvPr/>
        </p:nvSpPr>
        <p:spPr>
          <a:xfrm>
            <a:off x="4731488" y="2334466"/>
            <a:ext cx="4299495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marL="0" marR="0" lvl="0" indent="0" algn="r" defTabSz="36279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4000" dirty="0" smtClean="0">
                <a:solidFill>
                  <a:srgbClr val="01AA4D"/>
                </a:solidFill>
                <a:latin typeface="Gotham Ultra" panose="02000000000000000000" pitchFamily="50" charset="0"/>
              </a:rPr>
              <a:t>II.</a:t>
            </a:r>
            <a:endParaRPr lang="es-MX" sz="4000" dirty="0">
              <a:solidFill>
                <a:srgbClr val="01AA4D"/>
              </a:solidFill>
              <a:latin typeface="Gotham Ultra" panose="02000000000000000000" pitchFamily="50" charset="0"/>
            </a:endParaRPr>
          </a:p>
          <a:p>
            <a:pPr marL="0" marR="0" lvl="0" indent="0" algn="r" defTabSz="36279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4000" dirty="0" smtClean="0">
                <a:solidFill>
                  <a:srgbClr val="213165"/>
                </a:solidFill>
                <a:latin typeface="Gotham Bold" pitchFamily="50" charset="0"/>
              </a:rPr>
              <a:t>Tácticos</a:t>
            </a:r>
          </a:p>
          <a:p>
            <a:pPr marL="0" marR="0" lvl="0" indent="0" algn="r" defTabSz="36279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3000" dirty="0" smtClean="0">
                <a:solidFill>
                  <a:srgbClr val="213165"/>
                </a:solidFill>
                <a:latin typeface="Gotham Book" panose="02000604040000020004" pitchFamily="50" charset="0"/>
              </a:rPr>
              <a:t>digitales y </a:t>
            </a:r>
          </a:p>
          <a:p>
            <a:pPr marL="0" marR="0" lvl="0" indent="0" algn="r" defTabSz="36279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3000" dirty="0" err="1" smtClean="0">
                <a:solidFill>
                  <a:srgbClr val="213165"/>
                </a:solidFill>
                <a:latin typeface="Gotham Book" panose="02000604040000020004" pitchFamily="50" charset="0"/>
              </a:rPr>
              <a:t>scope</a:t>
            </a:r>
            <a:r>
              <a:rPr lang="es-MX" sz="3000" dirty="0" smtClean="0">
                <a:solidFill>
                  <a:srgbClr val="213165"/>
                </a:solidFill>
                <a:latin typeface="Gotham Book" panose="02000604040000020004" pitchFamily="50" charset="0"/>
              </a:rPr>
              <a:t> of </a:t>
            </a:r>
            <a:r>
              <a:rPr lang="es-MX" sz="3000" dirty="0" err="1" smtClean="0">
                <a:solidFill>
                  <a:srgbClr val="213165"/>
                </a:solidFill>
                <a:latin typeface="Gotham Book" panose="02000604040000020004" pitchFamily="50" charset="0"/>
              </a:rPr>
              <a:t>work</a:t>
            </a:r>
            <a:endParaRPr lang="es-MX" sz="3000" dirty="0" smtClean="0">
              <a:solidFill>
                <a:srgbClr val="213165"/>
              </a:solidFill>
              <a:latin typeface="Gotham Book" panose="02000604040000020004" pitchFamily="50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8900" cy="5143500"/>
          </a:xfrm>
          <a:prstGeom prst="rect">
            <a:avLst/>
          </a:prstGeom>
        </p:spPr>
      </p:pic>
      <p:sp>
        <p:nvSpPr>
          <p:cNvPr id="9" name="Rectángulo 2"/>
          <p:cNvSpPr/>
          <p:nvPr/>
        </p:nvSpPr>
        <p:spPr>
          <a:xfrm>
            <a:off x="3709634" y="0"/>
            <a:ext cx="1506092" cy="5143500"/>
          </a:xfrm>
          <a:custGeom>
            <a:avLst/>
            <a:gdLst>
              <a:gd name="connsiteX0" fmla="*/ 0 w 729465"/>
              <a:gd name="connsiteY0" fmla="*/ 0 h 5143500"/>
              <a:gd name="connsiteX1" fmla="*/ 729465 w 729465"/>
              <a:gd name="connsiteY1" fmla="*/ 0 h 5143500"/>
              <a:gd name="connsiteX2" fmla="*/ 729465 w 729465"/>
              <a:gd name="connsiteY2" fmla="*/ 5143500 h 5143500"/>
              <a:gd name="connsiteX3" fmla="*/ 0 w 729465"/>
              <a:gd name="connsiteY3" fmla="*/ 5143500 h 5143500"/>
              <a:gd name="connsiteX4" fmla="*/ 0 w 729465"/>
              <a:gd name="connsiteY4" fmla="*/ 0 h 5143500"/>
              <a:gd name="connsiteX0" fmla="*/ 0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0 w 1212350"/>
              <a:gd name="connsiteY4" fmla="*/ 10274 h 5153774"/>
              <a:gd name="connsiteX0" fmla="*/ 626723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626723 w 1212350"/>
              <a:gd name="connsiteY4" fmla="*/ 10274 h 5153774"/>
              <a:gd name="connsiteX0" fmla="*/ 357642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357642 w 1212350"/>
              <a:gd name="connsiteY4" fmla="*/ 10274 h 5153774"/>
              <a:gd name="connsiteX0" fmla="*/ 357642 w 926600"/>
              <a:gd name="connsiteY0" fmla="*/ 0 h 5143500"/>
              <a:gd name="connsiteX1" fmla="*/ 926600 w 926600"/>
              <a:gd name="connsiteY1" fmla="*/ 232614 h 5143500"/>
              <a:gd name="connsiteX2" fmla="*/ 729465 w 926600"/>
              <a:gd name="connsiteY2" fmla="*/ 5143500 h 5143500"/>
              <a:gd name="connsiteX3" fmla="*/ 0 w 926600"/>
              <a:gd name="connsiteY3" fmla="*/ 5143500 h 5143500"/>
              <a:gd name="connsiteX4" fmla="*/ 357642 w 926600"/>
              <a:gd name="connsiteY4" fmla="*/ 0 h 5143500"/>
              <a:gd name="connsiteX0" fmla="*/ 357642 w 1190919"/>
              <a:gd name="connsiteY0" fmla="*/ 0 h 5143500"/>
              <a:gd name="connsiteX1" fmla="*/ 1190919 w 1190919"/>
              <a:gd name="connsiteY1" fmla="*/ 1632 h 5143500"/>
              <a:gd name="connsiteX2" fmla="*/ 729465 w 1190919"/>
              <a:gd name="connsiteY2" fmla="*/ 5143500 h 5143500"/>
              <a:gd name="connsiteX3" fmla="*/ 0 w 1190919"/>
              <a:gd name="connsiteY3" fmla="*/ 5143500 h 5143500"/>
              <a:gd name="connsiteX4" fmla="*/ 357642 w 1190919"/>
              <a:gd name="connsiteY4" fmla="*/ 0 h 5143500"/>
              <a:gd name="connsiteX0" fmla="*/ 357642 w 1240925"/>
              <a:gd name="connsiteY0" fmla="*/ 0 h 5143500"/>
              <a:gd name="connsiteX1" fmla="*/ 1240925 w 1240925"/>
              <a:gd name="connsiteY1" fmla="*/ 63545 h 5143500"/>
              <a:gd name="connsiteX2" fmla="*/ 729465 w 1240925"/>
              <a:gd name="connsiteY2" fmla="*/ 5143500 h 5143500"/>
              <a:gd name="connsiteX3" fmla="*/ 0 w 1240925"/>
              <a:gd name="connsiteY3" fmla="*/ 5143500 h 5143500"/>
              <a:gd name="connsiteX4" fmla="*/ 357642 w 1240925"/>
              <a:gd name="connsiteY4" fmla="*/ 0 h 5143500"/>
              <a:gd name="connsiteX0" fmla="*/ 357642 w 1193300"/>
              <a:gd name="connsiteY0" fmla="*/ 0 h 5143500"/>
              <a:gd name="connsiteX1" fmla="*/ 1193300 w 1193300"/>
              <a:gd name="connsiteY1" fmla="*/ 1632 h 5143500"/>
              <a:gd name="connsiteX2" fmla="*/ 729465 w 1193300"/>
              <a:gd name="connsiteY2" fmla="*/ 5143500 h 5143500"/>
              <a:gd name="connsiteX3" fmla="*/ 0 w 1193300"/>
              <a:gd name="connsiteY3" fmla="*/ 5143500 h 5143500"/>
              <a:gd name="connsiteX4" fmla="*/ 357642 w 1193300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1200952 w 1664787"/>
              <a:gd name="connsiteY2" fmla="*/ 5143500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560395 w 1664787"/>
              <a:gd name="connsiteY2" fmla="*/ 4960143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831858 w 1664787"/>
              <a:gd name="connsiteY2" fmla="*/ 5141118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4787" h="5143500">
                <a:moveTo>
                  <a:pt x="829129" y="0"/>
                </a:moveTo>
                <a:lnTo>
                  <a:pt x="1664787" y="1632"/>
                </a:lnTo>
                <a:lnTo>
                  <a:pt x="831858" y="5141118"/>
                </a:lnTo>
                <a:lnTo>
                  <a:pt x="0" y="5143500"/>
                </a:lnTo>
                <a:lnTo>
                  <a:pt x="829129" y="0"/>
                </a:lnTo>
                <a:close/>
              </a:path>
            </a:pathLst>
          </a:custGeom>
          <a:solidFill>
            <a:srgbClr val="C9D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MX">
              <a:solidFill>
                <a:prstClr val="white"/>
              </a:solidFill>
            </a:endParaRPr>
          </a:p>
        </p:txBody>
      </p:sp>
      <p:sp>
        <p:nvSpPr>
          <p:cNvPr id="10" name="Rectángulo 2"/>
          <p:cNvSpPr/>
          <p:nvPr/>
        </p:nvSpPr>
        <p:spPr>
          <a:xfrm>
            <a:off x="2969288" y="0"/>
            <a:ext cx="1506092" cy="5143500"/>
          </a:xfrm>
          <a:custGeom>
            <a:avLst/>
            <a:gdLst>
              <a:gd name="connsiteX0" fmla="*/ 0 w 729465"/>
              <a:gd name="connsiteY0" fmla="*/ 0 h 5143500"/>
              <a:gd name="connsiteX1" fmla="*/ 729465 w 729465"/>
              <a:gd name="connsiteY1" fmla="*/ 0 h 5143500"/>
              <a:gd name="connsiteX2" fmla="*/ 729465 w 729465"/>
              <a:gd name="connsiteY2" fmla="*/ 5143500 h 5143500"/>
              <a:gd name="connsiteX3" fmla="*/ 0 w 729465"/>
              <a:gd name="connsiteY3" fmla="*/ 5143500 h 5143500"/>
              <a:gd name="connsiteX4" fmla="*/ 0 w 729465"/>
              <a:gd name="connsiteY4" fmla="*/ 0 h 5143500"/>
              <a:gd name="connsiteX0" fmla="*/ 0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0 w 1212350"/>
              <a:gd name="connsiteY4" fmla="*/ 10274 h 5153774"/>
              <a:gd name="connsiteX0" fmla="*/ 626723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626723 w 1212350"/>
              <a:gd name="connsiteY4" fmla="*/ 10274 h 5153774"/>
              <a:gd name="connsiteX0" fmla="*/ 357642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357642 w 1212350"/>
              <a:gd name="connsiteY4" fmla="*/ 10274 h 5153774"/>
              <a:gd name="connsiteX0" fmla="*/ 357642 w 926600"/>
              <a:gd name="connsiteY0" fmla="*/ 0 h 5143500"/>
              <a:gd name="connsiteX1" fmla="*/ 926600 w 926600"/>
              <a:gd name="connsiteY1" fmla="*/ 232614 h 5143500"/>
              <a:gd name="connsiteX2" fmla="*/ 729465 w 926600"/>
              <a:gd name="connsiteY2" fmla="*/ 5143500 h 5143500"/>
              <a:gd name="connsiteX3" fmla="*/ 0 w 926600"/>
              <a:gd name="connsiteY3" fmla="*/ 5143500 h 5143500"/>
              <a:gd name="connsiteX4" fmla="*/ 357642 w 926600"/>
              <a:gd name="connsiteY4" fmla="*/ 0 h 5143500"/>
              <a:gd name="connsiteX0" fmla="*/ 357642 w 1190919"/>
              <a:gd name="connsiteY0" fmla="*/ 0 h 5143500"/>
              <a:gd name="connsiteX1" fmla="*/ 1190919 w 1190919"/>
              <a:gd name="connsiteY1" fmla="*/ 1632 h 5143500"/>
              <a:gd name="connsiteX2" fmla="*/ 729465 w 1190919"/>
              <a:gd name="connsiteY2" fmla="*/ 5143500 h 5143500"/>
              <a:gd name="connsiteX3" fmla="*/ 0 w 1190919"/>
              <a:gd name="connsiteY3" fmla="*/ 5143500 h 5143500"/>
              <a:gd name="connsiteX4" fmla="*/ 357642 w 1190919"/>
              <a:gd name="connsiteY4" fmla="*/ 0 h 5143500"/>
              <a:gd name="connsiteX0" fmla="*/ 357642 w 1240925"/>
              <a:gd name="connsiteY0" fmla="*/ 0 h 5143500"/>
              <a:gd name="connsiteX1" fmla="*/ 1240925 w 1240925"/>
              <a:gd name="connsiteY1" fmla="*/ 63545 h 5143500"/>
              <a:gd name="connsiteX2" fmla="*/ 729465 w 1240925"/>
              <a:gd name="connsiteY2" fmla="*/ 5143500 h 5143500"/>
              <a:gd name="connsiteX3" fmla="*/ 0 w 1240925"/>
              <a:gd name="connsiteY3" fmla="*/ 5143500 h 5143500"/>
              <a:gd name="connsiteX4" fmla="*/ 357642 w 1240925"/>
              <a:gd name="connsiteY4" fmla="*/ 0 h 5143500"/>
              <a:gd name="connsiteX0" fmla="*/ 357642 w 1193300"/>
              <a:gd name="connsiteY0" fmla="*/ 0 h 5143500"/>
              <a:gd name="connsiteX1" fmla="*/ 1193300 w 1193300"/>
              <a:gd name="connsiteY1" fmla="*/ 1632 h 5143500"/>
              <a:gd name="connsiteX2" fmla="*/ 729465 w 1193300"/>
              <a:gd name="connsiteY2" fmla="*/ 5143500 h 5143500"/>
              <a:gd name="connsiteX3" fmla="*/ 0 w 1193300"/>
              <a:gd name="connsiteY3" fmla="*/ 5143500 h 5143500"/>
              <a:gd name="connsiteX4" fmla="*/ 357642 w 1193300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1200952 w 1664787"/>
              <a:gd name="connsiteY2" fmla="*/ 5143500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560395 w 1664787"/>
              <a:gd name="connsiteY2" fmla="*/ 4960143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831858 w 1664787"/>
              <a:gd name="connsiteY2" fmla="*/ 5141118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4787" h="5143500">
                <a:moveTo>
                  <a:pt x="829129" y="0"/>
                </a:moveTo>
                <a:lnTo>
                  <a:pt x="1664787" y="1632"/>
                </a:lnTo>
                <a:lnTo>
                  <a:pt x="831858" y="5141118"/>
                </a:lnTo>
                <a:lnTo>
                  <a:pt x="0" y="5143500"/>
                </a:lnTo>
                <a:lnTo>
                  <a:pt x="829129" y="0"/>
                </a:lnTo>
                <a:close/>
              </a:path>
            </a:pathLst>
          </a:custGeom>
          <a:solidFill>
            <a:srgbClr val="357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MX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73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1. </a:t>
            </a:r>
            <a:r>
              <a:rPr lang="es-MX" sz="2257" dirty="0" smtClean="0">
                <a:solidFill>
                  <a:sysClr val="window" lastClr="FFFFFF"/>
                </a:solidFill>
              </a:rPr>
              <a:t>Blog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58744" y="812309"/>
            <a:ext cx="6284931" cy="27699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1" tIns="45711" rIns="45711" bIns="45711" numCol="1" spcCol="1440000" rtlCol="0" anchor="t">
            <a:spAutoFit/>
          </a:bodyPr>
          <a:lstStyle/>
          <a:p>
            <a:pPr algn="just" defTabSz="925419" eaLnBrk="0" hangingPunct="0">
              <a:lnSpc>
                <a:spcPct val="150000"/>
              </a:lnSpc>
            </a:pPr>
            <a:r>
              <a:rPr lang="es-MX" sz="1200" b="1" dirty="0" smtClean="0">
                <a:latin typeface="Gotham Bold" pitchFamily="50" charset="0"/>
                <a:sym typeface="Gotham Book"/>
              </a:rPr>
              <a:t>Táctica:</a:t>
            </a:r>
          </a:p>
          <a:p>
            <a:pPr marL="602102" lvl="1" indent="-344058" defTabSz="52125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MX" alt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</a:rPr>
              <a:t>Benchmarking </a:t>
            </a:r>
            <a:r>
              <a:rPr lang="es-MX" alt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</a:rPr>
              <a:t>de blogs de la competencia.</a:t>
            </a:r>
          </a:p>
          <a:p>
            <a:pPr marL="602102" lvl="1" indent="-344058" defTabSz="52125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/>
              </a:rPr>
              <a:t>Revisión de la experiencia actual </a:t>
            </a:r>
            <a:r>
              <a:rPr 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/>
              </a:rPr>
              <a:t>del sitio web.</a:t>
            </a:r>
            <a:endParaRPr lang="es-MX" sz="13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Gotham Book"/>
            </a:endParaRPr>
          </a:p>
          <a:p>
            <a:pPr marL="602102" lvl="1" indent="-344058" defTabSz="52125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/>
              </a:rPr>
              <a:t>Construcción de concepto editorial.</a:t>
            </a:r>
          </a:p>
          <a:p>
            <a:pPr marL="602102" lvl="1" indent="-344058" defTabSz="52125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/>
              </a:rPr>
              <a:t>Evaluación de </a:t>
            </a:r>
            <a:r>
              <a:rPr 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/>
              </a:rPr>
              <a:t>diseño </a:t>
            </a:r>
            <a:r>
              <a:rPr 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/>
              </a:rPr>
              <a:t>de plataforma.</a:t>
            </a:r>
          </a:p>
          <a:p>
            <a:pPr marL="602102" lvl="1" indent="-344058" defTabSz="52125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/>
              </a:rPr>
              <a:t>Diseño de calendario </a:t>
            </a:r>
            <a:r>
              <a:rPr 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/>
              </a:rPr>
              <a:t>bimestral de </a:t>
            </a:r>
            <a:r>
              <a:rPr 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/>
              </a:rPr>
              <a:t>temas.</a:t>
            </a:r>
          </a:p>
          <a:p>
            <a:pPr marL="602102" lvl="1" indent="-344058" defTabSz="52125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/>
              </a:rPr>
              <a:t>Parrilla mensual de contenidos.</a:t>
            </a:r>
          </a:p>
          <a:p>
            <a:pPr marL="602102" lvl="1" indent="-344058" defTabSz="52125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/>
              </a:rPr>
              <a:t>Construcción general de contenidos </a:t>
            </a:r>
            <a:r>
              <a:rPr 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/>
              </a:rPr>
              <a:t>creativos en </a:t>
            </a:r>
            <a:r>
              <a:rPr 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/>
              </a:rPr>
              <a:t>base a materiales proporcionados por </a:t>
            </a:r>
            <a:r>
              <a:rPr 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/>
              </a:rPr>
              <a:t>QUEST DIAGNOSTICS.</a:t>
            </a:r>
            <a:endParaRPr lang="es-MX" sz="13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Gotham Book"/>
            </a:endParaRP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1" y="3945276"/>
            <a:ext cx="6637105" cy="1208473"/>
          </a:xfrm>
          <a:custGeom>
            <a:avLst/>
            <a:gdLst>
              <a:gd name="T0" fmla="*/ 0 w 39337"/>
              <a:gd name="T1" fmla="*/ 0 h 23732"/>
              <a:gd name="T2" fmla="*/ 39337 w 39337"/>
              <a:gd name="T3" fmla="*/ 0 h 23732"/>
              <a:gd name="T4" fmla="*/ 31101 w 39337"/>
              <a:gd name="T5" fmla="*/ 23732 h 23732"/>
              <a:gd name="T6" fmla="*/ 0 w 39337"/>
              <a:gd name="T7" fmla="*/ 23732 h 23732"/>
              <a:gd name="T8" fmla="*/ 0 w 39337"/>
              <a:gd name="T9" fmla="*/ 0 h 23732"/>
              <a:gd name="connsiteX0" fmla="*/ 0 w 39337"/>
              <a:gd name="connsiteY0" fmla="*/ 0 h 23935"/>
              <a:gd name="connsiteX1" fmla="*/ 39337 w 39337"/>
              <a:gd name="connsiteY1" fmla="*/ 0 h 23935"/>
              <a:gd name="connsiteX2" fmla="*/ 36886 w 39337"/>
              <a:gd name="connsiteY2" fmla="*/ 23935 h 23935"/>
              <a:gd name="connsiteX3" fmla="*/ 0 w 39337"/>
              <a:gd name="connsiteY3" fmla="*/ 23732 h 23935"/>
              <a:gd name="connsiteX4" fmla="*/ 0 w 39337"/>
              <a:gd name="connsiteY4" fmla="*/ 0 h 2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37" h="23935">
                <a:moveTo>
                  <a:pt x="0" y="0"/>
                </a:moveTo>
                <a:lnTo>
                  <a:pt x="39337" y="0"/>
                </a:lnTo>
                <a:lnTo>
                  <a:pt x="36886" y="23935"/>
                </a:lnTo>
                <a:lnTo>
                  <a:pt x="0" y="23732"/>
                </a:lnTo>
                <a:lnTo>
                  <a:pt x="0" y="0"/>
                </a:lnTo>
                <a:close/>
              </a:path>
            </a:pathLst>
          </a:custGeom>
          <a:solidFill>
            <a:srgbClr val="A1C929"/>
          </a:solidFill>
          <a:ln w="6350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s-MX" sz="1350">
              <a:solidFill>
                <a:prstClr val="black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0825" y="4346086"/>
            <a:ext cx="5858550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25419" eaLnBrk="0" hangingPunct="0"/>
            <a:r>
              <a:rPr lang="es-ES" sz="1200" b="1" dirty="0" smtClean="0">
                <a:solidFill>
                  <a:schemeClr val="bg1"/>
                </a:solidFill>
                <a:latin typeface="Gotham Bold" pitchFamily="50" charset="0"/>
              </a:rPr>
              <a:t>Métrica:</a:t>
            </a:r>
          </a:p>
          <a:p>
            <a:pPr marL="171450" lvl="1" indent="-171450" fontAlgn="auto">
              <a:spcBef>
                <a:spcPts val="375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MX" sz="1300" dirty="0" smtClean="0">
                <a:solidFill>
                  <a:schemeClr val="bg1"/>
                </a:solidFill>
                <a:latin typeface="Gotham Book" panose="02000604040000020004" pitchFamily="50" charset="0"/>
                <a:sym typeface="Gotham Book"/>
              </a:rPr>
              <a:t>4 contenidos de blog al mes</a:t>
            </a:r>
            <a:endParaRPr lang="es-MX" sz="1300" dirty="0">
              <a:solidFill>
                <a:schemeClr val="bg1"/>
              </a:solidFill>
              <a:latin typeface="Gotham Book" panose="02000604040000020004" pitchFamily="50" charset="0"/>
              <a:sym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367178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0"/>
            <a:ext cx="9141292" cy="5143500"/>
          </a:xfrm>
          <a:prstGeom prst="rect">
            <a:avLst/>
          </a:prstGeom>
        </p:spPr>
      </p:pic>
      <p:sp>
        <p:nvSpPr>
          <p:cNvPr id="19" name="Freeform 5"/>
          <p:cNvSpPr>
            <a:spLocks/>
          </p:cNvSpPr>
          <p:nvPr/>
        </p:nvSpPr>
        <p:spPr bwMode="auto">
          <a:xfrm>
            <a:off x="1" y="3451427"/>
            <a:ext cx="6235700" cy="1667257"/>
          </a:xfrm>
          <a:custGeom>
            <a:avLst/>
            <a:gdLst>
              <a:gd name="T0" fmla="*/ 0 w 39337"/>
              <a:gd name="T1" fmla="*/ 0 h 23732"/>
              <a:gd name="T2" fmla="*/ 39337 w 39337"/>
              <a:gd name="T3" fmla="*/ 0 h 23732"/>
              <a:gd name="T4" fmla="*/ 31101 w 39337"/>
              <a:gd name="T5" fmla="*/ 23732 h 23732"/>
              <a:gd name="T6" fmla="*/ 0 w 39337"/>
              <a:gd name="T7" fmla="*/ 23732 h 23732"/>
              <a:gd name="T8" fmla="*/ 0 w 39337"/>
              <a:gd name="T9" fmla="*/ 0 h 23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337" h="23732">
                <a:moveTo>
                  <a:pt x="0" y="0"/>
                </a:moveTo>
                <a:lnTo>
                  <a:pt x="39337" y="0"/>
                </a:lnTo>
                <a:lnTo>
                  <a:pt x="31101" y="23732"/>
                </a:lnTo>
                <a:lnTo>
                  <a:pt x="0" y="23732"/>
                </a:lnTo>
                <a:lnTo>
                  <a:pt x="0" y="0"/>
                </a:lnTo>
                <a:close/>
              </a:path>
            </a:pathLst>
          </a:custGeom>
          <a:solidFill>
            <a:srgbClr val="96C311">
              <a:alpha val="89804"/>
            </a:srgbClr>
          </a:solidFill>
          <a:ln w="6350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s-MX" sz="1350">
              <a:solidFill>
                <a:prstClr val="black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50825" y="4692450"/>
            <a:ext cx="3600000" cy="3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7EF87415-9059-49F1-8904-F474027BC052}"/>
              </a:ext>
            </a:extLst>
          </p:cNvPr>
          <p:cNvSpPr/>
          <p:nvPr/>
        </p:nvSpPr>
        <p:spPr>
          <a:xfrm>
            <a:off x="250825" y="3585897"/>
            <a:ext cx="56165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ct val="0"/>
              </a:spcBef>
              <a:defRPr/>
            </a:pPr>
            <a:r>
              <a:rPr lang="es-ES_tradnl" altLang="ja-JP" b="1" dirty="0" smtClean="0">
                <a:solidFill>
                  <a:schemeClr val="bg1"/>
                </a:solidFill>
                <a:latin typeface="Gotham Book" panose="02000604040000020004" pitchFamily="50" charset="0"/>
                <a:cs typeface="Arial Nova Light" panose="020B0304020202020204" pitchFamily="34" charset="0"/>
              </a:rPr>
              <a:t>“Las redes sociales tienen el poder de darnos algo que no obtenemos en la vida real; </a:t>
            </a:r>
            <a:r>
              <a:rPr lang="es-ES_tradnl" altLang="ja-JP" b="1" dirty="0" smtClean="0">
                <a:solidFill>
                  <a:schemeClr val="bg1"/>
                </a:solidFill>
                <a:latin typeface="Gotham Bold" pitchFamily="50" charset="0"/>
                <a:cs typeface="Arial Nova Light" panose="020B0304020202020204" pitchFamily="34" charset="0"/>
              </a:rPr>
              <a:t>inmediatez, dirección e individualidad”.</a:t>
            </a:r>
            <a:endParaRPr lang="es-MX" altLang="es-MX" dirty="0">
              <a:solidFill>
                <a:schemeClr val="bg1"/>
              </a:solidFill>
              <a:latin typeface="Gotham Bold" pitchFamily="50" charset="0"/>
              <a:cs typeface="Arial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49225" y="4831317"/>
            <a:ext cx="5729061" cy="244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s-ES_tradnl" altLang="ja-JP" sz="1100" b="1" dirty="0" smtClean="0">
                <a:solidFill>
                  <a:schemeClr val="bg1"/>
                </a:solidFill>
                <a:latin typeface="Gotham Bold" pitchFamily="50" charset="0"/>
                <a:cs typeface="Arial" pitchFamily="34" charset="0"/>
              </a:rPr>
              <a:t>- David </a:t>
            </a:r>
            <a:r>
              <a:rPr lang="es-ES_tradnl" altLang="ja-JP" sz="1100" b="1" dirty="0" err="1">
                <a:solidFill>
                  <a:schemeClr val="bg1"/>
                </a:solidFill>
                <a:latin typeface="Gotham Bold" pitchFamily="50" charset="0"/>
                <a:cs typeface="Arial" pitchFamily="34" charset="0"/>
              </a:rPr>
              <a:t>Amerland</a:t>
            </a:r>
            <a:r>
              <a:rPr lang="es-ES_tradnl" altLang="ja-JP" sz="1100" dirty="0">
                <a:solidFill>
                  <a:schemeClr val="bg1"/>
                </a:solidFill>
                <a:latin typeface="Gotham Book" panose="02000604040000020004" pitchFamily="50" charset="0"/>
                <a:cs typeface="Arial" pitchFamily="34" charset="0"/>
              </a:rPr>
              <a:t>, Periodista </a:t>
            </a:r>
            <a:r>
              <a:rPr lang="nl-NL" sz="1100" dirty="0">
                <a:solidFill>
                  <a:schemeClr val="bg1"/>
                </a:solidFill>
                <a:latin typeface="Gotham Book" panose="02000604040000020004" pitchFamily="50" charset="0"/>
                <a:cs typeface="Arial" pitchFamily="34" charset="0"/>
              </a:rPr>
              <a:t>Forbes, HP UK, Social Media Today</a:t>
            </a:r>
            <a:endParaRPr lang="es-MX" altLang="es-MX" sz="1100" dirty="0">
              <a:solidFill>
                <a:schemeClr val="bg1"/>
              </a:solidFill>
              <a:latin typeface="Gotham Book" panose="02000604040000020004" pitchFamily="50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65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2. </a:t>
            </a:r>
            <a:r>
              <a:rPr lang="es-MX" sz="2257" dirty="0" smtClean="0">
                <a:solidFill>
                  <a:sysClr val="window" lastClr="FFFFFF"/>
                </a:solidFill>
              </a:rPr>
              <a:t>Redes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sp>
        <p:nvSpPr>
          <p:cNvPr id="10" name="Shape 566"/>
          <p:cNvSpPr>
            <a:spLocks noChangeArrowheads="1"/>
          </p:cNvSpPr>
          <p:nvPr/>
        </p:nvSpPr>
        <p:spPr bwMode="auto">
          <a:xfrm>
            <a:off x="250827" y="754647"/>
            <a:ext cx="6673955" cy="295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29" rIns="45729">
            <a:spAutoFit/>
          </a:bodyPr>
          <a:lstStyle>
            <a:lvl1pPr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9pPr>
          </a:lstStyle>
          <a:p>
            <a:pPr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defRPr/>
            </a:pPr>
            <a:r>
              <a:rPr lang="es-MX" altLang="es-MX" sz="1200" b="1" dirty="0" smtClean="0">
                <a:solidFill>
                  <a:schemeClr val="tx1"/>
                </a:solidFill>
                <a:latin typeface="Gotham Bold" pitchFamily="50" charset="0"/>
                <a:ea typeface="+mn-ea"/>
              </a:rPr>
              <a:t>Tácticas</a:t>
            </a:r>
            <a:r>
              <a:rPr lang="es-MX" altLang="es-MX" sz="1200" b="1" dirty="0">
                <a:solidFill>
                  <a:schemeClr val="tx1"/>
                </a:solidFill>
                <a:latin typeface="Gotham Bold" pitchFamily="50" charset="0"/>
                <a:ea typeface="+mn-ea"/>
              </a:rPr>
              <a:t>:</a:t>
            </a:r>
          </a:p>
          <a:p>
            <a:pPr marL="457200" indent="-457200" defTabSz="92411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s-MX" altLang="es-MX" sz="1200" b="1" dirty="0">
              <a:solidFill>
                <a:schemeClr val="tx1"/>
              </a:solidFill>
              <a:latin typeface="Gotham Bold" pitchFamily="50" charset="0"/>
              <a:ea typeface="+mn-ea"/>
            </a:endParaRPr>
          </a:p>
          <a:p>
            <a:pPr marL="602102" lvl="1" indent="-344058" defTabSz="521256" eaLnBrk="0" fontAlgn="base" hangingPunct="0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MX" alt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Revisión general de configuración de redes FB / IG / YT</a:t>
            </a:r>
          </a:p>
          <a:p>
            <a:pPr marL="602102" lvl="1" indent="-344058" defTabSz="521256" eaLnBrk="0" fontAlgn="base" hangingPunct="0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MX" alt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Benchmarking </a:t>
            </a:r>
            <a:r>
              <a:rPr lang="es-MX" alt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 de la competencia.</a:t>
            </a:r>
          </a:p>
          <a:p>
            <a:pPr marL="602102" lvl="1" indent="-344058" defTabSz="521256" eaLnBrk="0" fontAlgn="base" hangingPunct="0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MX" alt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Generación </a:t>
            </a:r>
            <a:r>
              <a:rPr lang="es-MX" alt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de plan editorial </a:t>
            </a:r>
            <a:r>
              <a:rPr lang="es-MX" alt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trimestral.</a:t>
            </a:r>
            <a:endParaRPr lang="es-MX" altLang="es-MX" sz="1300" dirty="0">
              <a:solidFill>
                <a:srgbClr val="EDEDED">
                  <a:lumMod val="10000"/>
                </a:srgbClr>
              </a:solidFill>
              <a:latin typeface="Gotham Book"/>
              <a:cs typeface="Gotham Book"/>
            </a:endParaRPr>
          </a:p>
          <a:p>
            <a:pPr marL="602102" lvl="1" indent="-344058" defTabSz="521256" eaLnBrk="0" fontAlgn="base" hangingPunct="0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MX" alt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Exposición de líderes y especialistas en las plataformas RRSS.</a:t>
            </a:r>
          </a:p>
          <a:p>
            <a:pPr marL="602102" lvl="1" indent="-344058" defTabSz="521256" eaLnBrk="0" fontAlgn="base" hangingPunct="0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MX" alt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Construcción de parrilla de contenidos semanal.</a:t>
            </a:r>
          </a:p>
          <a:p>
            <a:pPr marL="602102" lvl="1" indent="-344058" defTabSz="521256" eaLnBrk="0" fontAlgn="base" hangingPunct="0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MX" altLang="es-MX" sz="1300" dirty="0" err="1" smtClean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Brain</a:t>
            </a:r>
            <a:r>
              <a:rPr lang="es-MX" alt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 </a:t>
            </a:r>
            <a:r>
              <a:rPr lang="es-MX" altLang="es-MX" sz="1300" dirty="0" err="1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stormings</a:t>
            </a:r>
            <a:r>
              <a:rPr lang="es-MX" alt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 </a:t>
            </a:r>
            <a:r>
              <a:rPr lang="es-MX" alt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creativos.</a:t>
            </a:r>
            <a:endParaRPr lang="es-MX" altLang="es-MX" sz="1300" dirty="0">
              <a:solidFill>
                <a:srgbClr val="EDEDED">
                  <a:lumMod val="10000"/>
                </a:srgbClr>
              </a:solidFill>
              <a:latin typeface="Gotham Book"/>
              <a:cs typeface="Gotham Book"/>
            </a:endParaRPr>
          </a:p>
          <a:p>
            <a:pPr marL="602102" lvl="1" indent="-344058" defTabSz="521256" eaLnBrk="0" fontAlgn="base" hangingPunct="0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MX" alt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Mediciones </a:t>
            </a:r>
            <a:r>
              <a:rPr lang="es-MX" alt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y reportes.</a:t>
            </a:r>
          </a:p>
          <a:p>
            <a:pPr marL="602102" lvl="1" indent="-344058" defTabSz="521256" eaLnBrk="0" fontAlgn="base" hangingPunct="0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MX" alt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Manejo de pautas social </a:t>
            </a:r>
            <a:r>
              <a:rPr lang="es-MX" alt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media.</a:t>
            </a:r>
            <a:endParaRPr lang="es-MX" altLang="es-MX" sz="1300" dirty="0">
              <a:solidFill>
                <a:srgbClr val="EDEDED">
                  <a:lumMod val="10000"/>
                </a:srgbClr>
              </a:solidFill>
              <a:latin typeface="Gotham Book"/>
              <a:cs typeface="Gotham Book"/>
            </a:endParaRPr>
          </a:p>
          <a:p>
            <a:pPr marL="602102" lvl="1" indent="-344058" defTabSz="521256" eaLnBrk="0" fontAlgn="base" hangingPunct="0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MX" alt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Monitoreo digital </a:t>
            </a:r>
            <a:r>
              <a:rPr lang="es-MX" alt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general.</a:t>
            </a:r>
            <a:endParaRPr lang="es-MX" altLang="es-MX" sz="1300" dirty="0">
              <a:solidFill>
                <a:srgbClr val="EDEDED">
                  <a:lumMod val="10000"/>
                </a:srgbClr>
              </a:solidFill>
              <a:latin typeface="Gotham Book"/>
              <a:cs typeface="Gotham Book"/>
            </a:endParaRPr>
          </a:p>
          <a:p>
            <a:pPr marL="602102" lvl="1" indent="-344058" defTabSz="521256" eaLnBrk="0" fontAlgn="base" hangingPunct="0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MX" alt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Análisis diario de comentarios, </a:t>
            </a:r>
            <a:r>
              <a:rPr lang="es-MX" alt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respuestas </a:t>
            </a:r>
            <a:r>
              <a:rPr lang="es-MX" alt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y </a:t>
            </a:r>
            <a:r>
              <a:rPr lang="es-MX" alt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canalización.</a:t>
            </a:r>
          </a:p>
          <a:p>
            <a:pPr marL="602102" lvl="1" indent="-344058" defTabSz="521256" eaLnBrk="0" fontAlgn="base" hangingPunct="0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MX" alt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Reportes de performance.</a:t>
            </a:r>
            <a:endParaRPr lang="es-MX" altLang="es-MX" sz="1300" dirty="0">
              <a:solidFill>
                <a:srgbClr val="EDEDED">
                  <a:lumMod val="10000"/>
                </a:srgbClr>
              </a:solidFill>
              <a:latin typeface="Gotham Book"/>
              <a:cs typeface="Gotham Book"/>
            </a:endParaRP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1" y="3945276"/>
            <a:ext cx="6637105" cy="1208473"/>
          </a:xfrm>
          <a:custGeom>
            <a:avLst/>
            <a:gdLst>
              <a:gd name="T0" fmla="*/ 0 w 39337"/>
              <a:gd name="T1" fmla="*/ 0 h 23732"/>
              <a:gd name="T2" fmla="*/ 39337 w 39337"/>
              <a:gd name="T3" fmla="*/ 0 h 23732"/>
              <a:gd name="T4" fmla="*/ 31101 w 39337"/>
              <a:gd name="T5" fmla="*/ 23732 h 23732"/>
              <a:gd name="T6" fmla="*/ 0 w 39337"/>
              <a:gd name="T7" fmla="*/ 23732 h 23732"/>
              <a:gd name="T8" fmla="*/ 0 w 39337"/>
              <a:gd name="T9" fmla="*/ 0 h 23732"/>
              <a:gd name="connsiteX0" fmla="*/ 0 w 39337"/>
              <a:gd name="connsiteY0" fmla="*/ 0 h 23935"/>
              <a:gd name="connsiteX1" fmla="*/ 39337 w 39337"/>
              <a:gd name="connsiteY1" fmla="*/ 0 h 23935"/>
              <a:gd name="connsiteX2" fmla="*/ 36886 w 39337"/>
              <a:gd name="connsiteY2" fmla="*/ 23935 h 23935"/>
              <a:gd name="connsiteX3" fmla="*/ 0 w 39337"/>
              <a:gd name="connsiteY3" fmla="*/ 23732 h 23935"/>
              <a:gd name="connsiteX4" fmla="*/ 0 w 39337"/>
              <a:gd name="connsiteY4" fmla="*/ 0 h 2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37" h="23935">
                <a:moveTo>
                  <a:pt x="0" y="0"/>
                </a:moveTo>
                <a:lnTo>
                  <a:pt x="39337" y="0"/>
                </a:lnTo>
                <a:lnTo>
                  <a:pt x="36886" y="23935"/>
                </a:lnTo>
                <a:lnTo>
                  <a:pt x="0" y="23732"/>
                </a:lnTo>
                <a:lnTo>
                  <a:pt x="0" y="0"/>
                </a:lnTo>
                <a:close/>
              </a:path>
            </a:pathLst>
          </a:custGeom>
          <a:solidFill>
            <a:srgbClr val="A1C929"/>
          </a:solidFill>
          <a:ln w="6350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s-MX" sz="1350">
              <a:solidFill>
                <a:prstClr val="black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0825" y="4033986"/>
            <a:ext cx="585855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25419" eaLnBrk="0" hangingPunct="0">
              <a:lnSpc>
                <a:spcPts val="1200"/>
              </a:lnSpc>
            </a:pPr>
            <a:r>
              <a:rPr lang="es-ES" sz="1200" b="1" dirty="0" smtClean="0">
                <a:solidFill>
                  <a:schemeClr val="bg1"/>
                </a:solidFill>
                <a:latin typeface="Gotham Bold" pitchFamily="50" charset="0"/>
              </a:rPr>
              <a:t>Métrica:</a:t>
            </a:r>
          </a:p>
          <a:p>
            <a:pPr marL="171450" lvl="1" indent="-171450" fontAlgn="auto">
              <a:lnSpc>
                <a:spcPts val="1200"/>
              </a:lnSpc>
              <a:spcBef>
                <a:spcPts val="375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MX" sz="1300" dirty="0" smtClean="0">
                <a:solidFill>
                  <a:schemeClr val="bg1"/>
                </a:solidFill>
                <a:latin typeface="Gotham Book" panose="02000604040000020004" pitchFamily="50" charset="0"/>
                <a:sym typeface="Gotham Book"/>
              </a:rPr>
              <a:t>Content Consulting continuo 9 meses</a:t>
            </a:r>
          </a:p>
          <a:p>
            <a:pPr marL="171450" lvl="1" indent="-171450" fontAlgn="auto">
              <a:lnSpc>
                <a:spcPts val="1200"/>
              </a:lnSpc>
              <a:spcBef>
                <a:spcPts val="375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MX" sz="1300" dirty="0" smtClean="0">
                <a:solidFill>
                  <a:schemeClr val="bg1"/>
                </a:solidFill>
                <a:latin typeface="Gotham Book" panose="02000604040000020004" pitchFamily="50" charset="0"/>
                <a:sym typeface="Gotham Book"/>
              </a:rPr>
              <a:t>Creación de contenidos</a:t>
            </a:r>
          </a:p>
          <a:p>
            <a:pPr marL="171450" lvl="1" indent="-171450" fontAlgn="auto">
              <a:lnSpc>
                <a:spcPts val="1200"/>
              </a:lnSpc>
              <a:spcBef>
                <a:spcPts val="375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MX" sz="1300" dirty="0" smtClean="0">
                <a:solidFill>
                  <a:schemeClr val="bg1"/>
                </a:solidFill>
                <a:latin typeface="Gotham Book" panose="02000604040000020004" pitchFamily="50" charset="0"/>
                <a:sym typeface="Gotham Book"/>
              </a:rPr>
              <a:t>3 contenido semanales en redes</a:t>
            </a:r>
          </a:p>
        </p:txBody>
      </p:sp>
    </p:spTree>
    <p:extLst>
      <p:ext uri="{BB962C8B-B14F-4D97-AF65-F5344CB8AC3E}">
        <p14:creationId xmlns:p14="http://schemas.microsoft.com/office/powerpoint/2010/main" val="10943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3. </a:t>
            </a:r>
            <a:r>
              <a:rPr lang="es-MX" sz="2257" dirty="0" smtClean="0">
                <a:solidFill>
                  <a:sysClr val="window" lastClr="FFFFFF"/>
                </a:solidFill>
              </a:rPr>
              <a:t>Contenido Web en plataformas digitales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sp>
        <p:nvSpPr>
          <p:cNvPr id="10" name="Shape 566"/>
          <p:cNvSpPr>
            <a:spLocks noChangeArrowheads="1"/>
          </p:cNvSpPr>
          <p:nvPr/>
        </p:nvSpPr>
        <p:spPr bwMode="auto">
          <a:xfrm>
            <a:off x="250827" y="754647"/>
            <a:ext cx="667395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29" rIns="45729">
            <a:spAutoFit/>
          </a:bodyPr>
          <a:lstStyle>
            <a:lvl1pPr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defRPr/>
            </a:pPr>
            <a:r>
              <a:rPr lang="es-MX" altLang="es-MX" sz="1200" b="1" dirty="0" smtClean="0">
                <a:solidFill>
                  <a:schemeClr val="tx1"/>
                </a:solidFill>
                <a:latin typeface="Gotham Bold" pitchFamily="50" charset="0"/>
                <a:ea typeface="+mn-ea"/>
              </a:rPr>
              <a:t>Tácticas</a:t>
            </a:r>
            <a:r>
              <a:rPr lang="es-MX" altLang="es-MX" sz="1200" b="1" dirty="0">
                <a:solidFill>
                  <a:schemeClr val="tx1"/>
                </a:solidFill>
                <a:latin typeface="Gotham Bold" pitchFamily="50" charset="0"/>
                <a:ea typeface="+mn-ea"/>
              </a:rPr>
              <a:t>:</a:t>
            </a:r>
          </a:p>
          <a:p>
            <a:pPr marL="457200" indent="-457200" defTabSz="92411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s-MX" altLang="es-MX" sz="1200" b="1" dirty="0">
              <a:solidFill>
                <a:schemeClr val="tx1"/>
              </a:solidFill>
              <a:latin typeface="Gotham Bold" pitchFamily="50" charset="0"/>
              <a:ea typeface="+mn-ea"/>
            </a:endParaRPr>
          </a:p>
          <a:p>
            <a:pPr marL="602102" lvl="1" indent="-344058" defTabSz="52125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ES" alt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Creación de información de valor para mantener la marca en el top of </a:t>
            </a:r>
            <a:r>
              <a:rPr lang="es-ES" altLang="es-MX" sz="1300" dirty="0" err="1" smtClean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mind</a:t>
            </a:r>
            <a:r>
              <a:rPr lang="es-ES" alt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 de la audiencia interesada en el sector y </a:t>
            </a:r>
            <a:r>
              <a:rPr lang="es-ES" altLang="es-MX" sz="1300" dirty="0" err="1" smtClean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viralización</a:t>
            </a:r>
            <a:r>
              <a:rPr lang="es-ES" alt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 en plataformas digitales.</a:t>
            </a:r>
          </a:p>
          <a:p>
            <a:pPr marL="602102" lvl="1" indent="-344058" defTabSz="52125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ES" alt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Plan </a:t>
            </a:r>
            <a:r>
              <a:rPr lang="es-ES" alt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de contenidos mensual.</a:t>
            </a:r>
          </a:p>
          <a:p>
            <a:pPr marL="602102" lvl="1" indent="-344058" defTabSz="52125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ES" alt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Generación de artículos.</a:t>
            </a:r>
          </a:p>
          <a:p>
            <a:pPr marL="602102" lvl="1" indent="-344058" defTabSz="52125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ES" alt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Publicación en plataformas.</a:t>
            </a:r>
          </a:p>
          <a:p>
            <a:pPr marL="602102" lvl="1" indent="-344058" defTabSz="52125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ES" alt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Administración de comentarios.</a:t>
            </a:r>
          </a:p>
          <a:p>
            <a:pPr marL="602102" lvl="1" indent="-344058" defTabSz="52125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ES" alt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Elaboración de reportes</a:t>
            </a:r>
            <a:r>
              <a:rPr lang="es-ES" alt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.</a:t>
            </a:r>
            <a:endParaRPr lang="es-ES" altLang="es-MX" sz="1300" dirty="0">
              <a:solidFill>
                <a:srgbClr val="EDEDED">
                  <a:lumMod val="10000"/>
                </a:srgbClr>
              </a:solidFill>
              <a:latin typeface="Gotham Book"/>
              <a:cs typeface="Gotham Book"/>
            </a:endParaRP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1" y="3945276"/>
            <a:ext cx="6637105" cy="1208473"/>
          </a:xfrm>
          <a:custGeom>
            <a:avLst/>
            <a:gdLst>
              <a:gd name="T0" fmla="*/ 0 w 39337"/>
              <a:gd name="T1" fmla="*/ 0 h 23732"/>
              <a:gd name="T2" fmla="*/ 39337 w 39337"/>
              <a:gd name="T3" fmla="*/ 0 h 23732"/>
              <a:gd name="T4" fmla="*/ 31101 w 39337"/>
              <a:gd name="T5" fmla="*/ 23732 h 23732"/>
              <a:gd name="T6" fmla="*/ 0 w 39337"/>
              <a:gd name="T7" fmla="*/ 23732 h 23732"/>
              <a:gd name="T8" fmla="*/ 0 w 39337"/>
              <a:gd name="T9" fmla="*/ 0 h 23732"/>
              <a:gd name="connsiteX0" fmla="*/ 0 w 39337"/>
              <a:gd name="connsiteY0" fmla="*/ 0 h 23935"/>
              <a:gd name="connsiteX1" fmla="*/ 39337 w 39337"/>
              <a:gd name="connsiteY1" fmla="*/ 0 h 23935"/>
              <a:gd name="connsiteX2" fmla="*/ 36886 w 39337"/>
              <a:gd name="connsiteY2" fmla="*/ 23935 h 23935"/>
              <a:gd name="connsiteX3" fmla="*/ 0 w 39337"/>
              <a:gd name="connsiteY3" fmla="*/ 23732 h 23935"/>
              <a:gd name="connsiteX4" fmla="*/ 0 w 39337"/>
              <a:gd name="connsiteY4" fmla="*/ 0 h 2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37" h="23935">
                <a:moveTo>
                  <a:pt x="0" y="0"/>
                </a:moveTo>
                <a:lnTo>
                  <a:pt x="39337" y="0"/>
                </a:lnTo>
                <a:lnTo>
                  <a:pt x="36886" y="23935"/>
                </a:lnTo>
                <a:lnTo>
                  <a:pt x="0" y="23732"/>
                </a:lnTo>
                <a:lnTo>
                  <a:pt x="0" y="0"/>
                </a:lnTo>
                <a:close/>
              </a:path>
            </a:pathLst>
          </a:custGeom>
          <a:solidFill>
            <a:srgbClr val="A1C929"/>
          </a:solidFill>
          <a:ln w="6350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s-MX" sz="1350">
              <a:solidFill>
                <a:prstClr val="black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0825" y="4033986"/>
            <a:ext cx="64643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25419" eaLnBrk="0" hangingPunct="0">
              <a:lnSpc>
                <a:spcPts val="1200"/>
              </a:lnSpc>
            </a:pPr>
            <a:r>
              <a:rPr lang="es-ES" sz="1200" b="1" dirty="0" smtClean="0">
                <a:solidFill>
                  <a:schemeClr val="bg1"/>
                </a:solidFill>
                <a:latin typeface="Gotham Bold" pitchFamily="50" charset="0"/>
              </a:rPr>
              <a:t>Métrica:</a:t>
            </a:r>
          </a:p>
          <a:p>
            <a:pPr marL="171450" lvl="1" indent="-171450">
              <a:lnSpc>
                <a:spcPts val="1200"/>
              </a:lnSpc>
              <a:spcBef>
                <a:spcPts val="375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s-MX" altLang="es-MX" sz="1300" dirty="0" smtClean="0">
              <a:solidFill>
                <a:schemeClr val="bg1"/>
              </a:solidFill>
              <a:latin typeface="Gotham Book" panose="02000604040000020004" pitchFamily="50" charset="0"/>
            </a:endParaRPr>
          </a:p>
          <a:p>
            <a:pPr marL="171450" lvl="1" indent="-171450">
              <a:lnSpc>
                <a:spcPts val="1200"/>
              </a:lnSpc>
              <a:spcBef>
                <a:spcPts val="375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MX" altLang="es-MX" sz="1300" dirty="0" smtClean="0">
                <a:solidFill>
                  <a:schemeClr val="bg1"/>
                </a:solidFill>
                <a:latin typeface="Gotham Book" panose="02000604040000020004" pitchFamily="50" charset="0"/>
              </a:rPr>
              <a:t>2 </a:t>
            </a:r>
            <a:r>
              <a:rPr lang="es-MX" altLang="es-MX" sz="1300" dirty="0">
                <a:solidFill>
                  <a:schemeClr val="bg1"/>
                </a:solidFill>
                <a:latin typeface="Gotham Book" panose="02000604040000020004" pitchFamily="50" charset="0"/>
              </a:rPr>
              <a:t>publicaciones </a:t>
            </a:r>
            <a:r>
              <a:rPr lang="es-MX" altLang="es-MX" sz="1300" dirty="0" smtClean="0">
                <a:solidFill>
                  <a:schemeClr val="bg1"/>
                </a:solidFill>
                <a:latin typeface="Gotham Book" panose="02000604040000020004" pitchFamily="50" charset="0"/>
              </a:rPr>
              <a:t>mensuales en base a material de QUEST DIACNOSTICS.</a:t>
            </a:r>
            <a:endParaRPr lang="es-MX" altLang="es-MX" sz="1300" dirty="0">
              <a:solidFill>
                <a:schemeClr val="bg1"/>
              </a:solidFill>
              <a:latin typeface="Gotham Book" panose="02000604040000020004" pitchFamily="50" charset="0"/>
            </a:endParaRPr>
          </a:p>
          <a:p>
            <a:pPr marL="171450" lvl="1" indent="-171450">
              <a:lnSpc>
                <a:spcPts val="1200"/>
              </a:lnSpc>
              <a:spcBef>
                <a:spcPts val="375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MX" altLang="es-MX" sz="1300" dirty="0">
                <a:solidFill>
                  <a:schemeClr val="bg1"/>
                </a:solidFill>
                <a:latin typeface="Gotham Book" panose="02000604040000020004" pitchFamily="50" charset="0"/>
              </a:rPr>
              <a:t>Replicas en </a:t>
            </a:r>
            <a:r>
              <a:rPr lang="es-MX" altLang="es-MX" sz="1300" dirty="0" smtClean="0">
                <a:solidFill>
                  <a:schemeClr val="bg1"/>
                </a:solidFill>
                <a:latin typeface="Gotham Book" panose="02000604040000020004" pitchFamily="50" charset="0"/>
              </a:rPr>
              <a:t>3 plataformas de </a:t>
            </a:r>
            <a:r>
              <a:rPr lang="es-MX" altLang="es-MX" sz="1300" dirty="0">
                <a:solidFill>
                  <a:schemeClr val="bg1"/>
                </a:solidFill>
                <a:latin typeface="Gotham Book" panose="02000604040000020004" pitchFamily="50" charset="0"/>
              </a:rPr>
              <a:t>contenido.</a:t>
            </a:r>
            <a:endParaRPr lang="es-ES" altLang="es-MX" sz="1300" dirty="0">
              <a:solidFill>
                <a:schemeClr val="bg1"/>
              </a:solidFill>
              <a:latin typeface="Gotham Book" panose="02000604040000020004" pitchFamily="50" charset="0"/>
            </a:endParaRPr>
          </a:p>
        </p:txBody>
      </p:sp>
      <p:sp>
        <p:nvSpPr>
          <p:cNvPr id="13" name="Freeform 19"/>
          <p:cNvSpPr>
            <a:spLocks/>
          </p:cNvSpPr>
          <p:nvPr/>
        </p:nvSpPr>
        <p:spPr bwMode="auto">
          <a:xfrm>
            <a:off x="6412548" y="106363"/>
            <a:ext cx="2640013" cy="4730750"/>
          </a:xfrm>
          <a:custGeom>
            <a:avLst/>
            <a:gdLst>
              <a:gd name="T0" fmla="*/ 7308 w 7308"/>
              <a:gd name="T1" fmla="*/ 0 h 13126"/>
              <a:gd name="T2" fmla="*/ 4595 w 7308"/>
              <a:gd name="T3" fmla="*/ 0 h 13126"/>
              <a:gd name="T4" fmla="*/ 0 w 7308"/>
              <a:gd name="T5" fmla="*/ 13126 h 13126"/>
              <a:gd name="T6" fmla="*/ 7308 w 7308"/>
              <a:gd name="T7" fmla="*/ 13126 h 13126"/>
              <a:gd name="T8" fmla="*/ 7308 w 7308"/>
              <a:gd name="T9" fmla="*/ 0 h 13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08" h="13126">
                <a:moveTo>
                  <a:pt x="7308" y="0"/>
                </a:moveTo>
                <a:lnTo>
                  <a:pt x="4595" y="0"/>
                </a:lnTo>
                <a:lnTo>
                  <a:pt x="0" y="13126"/>
                </a:lnTo>
                <a:lnTo>
                  <a:pt x="7308" y="13126"/>
                </a:lnTo>
                <a:lnTo>
                  <a:pt x="7308" y="0"/>
                </a:lnTo>
                <a:close/>
              </a:path>
            </a:pathLst>
          </a:custGeom>
          <a:solidFill>
            <a:srgbClr val="35792A">
              <a:alpha val="74902"/>
            </a:srgbClr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4" name="Picture 21" descr="Resultado de imagen para logo slideshare png"/>
          <p:cNvPicPr>
            <a:picLocks noChangeAspect="1" noChangeArrowheads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2" t="35810" r="10994" b="35492"/>
          <a:stretch/>
        </p:blipFill>
        <p:spPr bwMode="auto">
          <a:xfrm>
            <a:off x="7181982" y="4278311"/>
            <a:ext cx="1703276" cy="47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74" y="3712029"/>
            <a:ext cx="1736394" cy="42815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345" y="3102428"/>
            <a:ext cx="1635367" cy="41948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732" y="2122711"/>
            <a:ext cx="1723444" cy="33277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5825" y="1404256"/>
            <a:ext cx="1489046" cy="75020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3565" y="645953"/>
            <a:ext cx="1048603" cy="396274"/>
          </a:xfrm>
          <a:prstGeom prst="rect">
            <a:avLst/>
          </a:prstGeom>
        </p:spPr>
      </p:pic>
      <p:pic>
        <p:nvPicPr>
          <p:cNvPr id="21" name="Picture 41" descr="free FlipHTML5 flip book mak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74" y="1105567"/>
            <a:ext cx="1164584" cy="44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9882" y="130771"/>
            <a:ext cx="902286" cy="506012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0878" y="2535310"/>
            <a:ext cx="1646063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8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/>
          <p:cNvCxnSpPr/>
          <p:nvPr/>
        </p:nvCxnSpPr>
        <p:spPr>
          <a:xfrm>
            <a:off x="914401" y="642003"/>
            <a:ext cx="1833280" cy="0"/>
          </a:xfrm>
          <a:prstGeom prst="line">
            <a:avLst/>
          </a:prstGeom>
          <a:ln w="28575" cmpd="sng">
            <a:solidFill>
              <a:srgbClr val="96C3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4. </a:t>
            </a:r>
            <a:r>
              <a:rPr lang="es-MX" sz="2257" dirty="0" smtClean="0">
                <a:solidFill>
                  <a:sysClr val="window" lastClr="FFFFFF"/>
                </a:solidFill>
              </a:rPr>
              <a:t>Pautas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87338" y="812310"/>
            <a:ext cx="6514154" cy="296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defRPr/>
            </a:pPr>
            <a:r>
              <a:rPr lang="es-ES" sz="1200" b="1" dirty="0" smtClean="0">
                <a:latin typeface="Gotham Bold" pitchFamily="50" charset="0"/>
              </a:rPr>
              <a:t>Tácticas:</a:t>
            </a:r>
            <a:endParaRPr lang="es-ES" sz="1200" b="1" dirty="0">
              <a:latin typeface="Gotham Bold" pitchFamily="50" charset="0"/>
            </a:endParaRPr>
          </a:p>
          <a:p>
            <a:pPr marL="602102" lvl="1" indent="-344058" defTabSz="521256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ES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Diseño </a:t>
            </a:r>
            <a:r>
              <a:rPr lang="es-ES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de anuncios para </a:t>
            </a:r>
            <a:r>
              <a:rPr lang="es-MX" alt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FB / </a:t>
            </a:r>
            <a:r>
              <a:rPr lang="es-MX" alt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cs typeface="Gotham Book"/>
              </a:rPr>
              <a:t>IG </a:t>
            </a:r>
          </a:p>
          <a:p>
            <a:pPr marL="602102" lvl="1" indent="-344058" defTabSz="521256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ES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Generación </a:t>
            </a:r>
            <a:r>
              <a:rPr lang="es-ES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de segmentación, objetivos y pauta.</a:t>
            </a:r>
          </a:p>
          <a:p>
            <a:pPr marL="602102" lvl="1" indent="-344058" defTabSz="521256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ES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Monitoreo de desempeño, ajustes y reportes.</a:t>
            </a:r>
          </a:p>
          <a:p>
            <a:pPr marL="602102" lvl="1" indent="-344058" defTabSz="521256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ES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Tipo de </a:t>
            </a:r>
            <a:r>
              <a:rPr lang="es-ES" sz="1300" dirty="0" err="1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ads</a:t>
            </a:r>
            <a:r>
              <a:rPr lang="es-ES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: </a:t>
            </a:r>
          </a:p>
          <a:p>
            <a:pPr marL="1059302" lvl="2" indent="-344058" defTabSz="521256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30% Incremento de comunidad.</a:t>
            </a:r>
          </a:p>
          <a:p>
            <a:pPr marL="1059302" lvl="2" indent="-344058" defTabSz="521256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30% Interacción con publicaciones.</a:t>
            </a:r>
          </a:p>
          <a:p>
            <a:pPr marL="1059302" lvl="2" indent="-344058" defTabSz="521256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40% Visita a sitio web.</a:t>
            </a: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1" y="3945276"/>
            <a:ext cx="6637105" cy="1208473"/>
          </a:xfrm>
          <a:custGeom>
            <a:avLst/>
            <a:gdLst>
              <a:gd name="T0" fmla="*/ 0 w 39337"/>
              <a:gd name="T1" fmla="*/ 0 h 23732"/>
              <a:gd name="T2" fmla="*/ 39337 w 39337"/>
              <a:gd name="T3" fmla="*/ 0 h 23732"/>
              <a:gd name="T4" fmla="*/ 31101 w 39337"/>
              <a:gd name="T5" fmla="*/ 23732 h 23732"/>
              <a:gd name="T6" fmla="*/ 0 w 39337"/>
              <a:gd name="T7" fmla="*/ 23732 h 23732"/>
              <a:gd name="T8" fmla="*/ 0 w 39337"/>
              <a:gd name="T9" fmla="*/ 0 h 23732"/>
              <a:gd name="connsiteX0" fmla="*/ 0 w 39337"/>
              <a:gd name="connsiteY0" fmla="*/ 0 h 23935"/>
              <a:gd name="connsiteX1" fmla="*/ 39337 w 39337"/>
              <a:gd name="connsiteY1" fmla="*/ 0 h 23935"/>
              <a:gd name="connsiteX2" fmla="*/ 36886 w 39337"/>
              <a:gd name="connsiteY2" fmla="*/ 23935 h 23935"/>
              <a:gd name="connsiteX3" fmla="*/ 0 w 39337"/>
              <a:gd name="connsiteY3" fmla="*/ 23732 h 23935"/>
              <a:gd name="connsiteX4" fmla="*/ 0 w 39337"/>
              <a:gd name="connsiteY4" fmla="*/ 0 h 2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37" h="23935">
                <a:moveTo>
                  <a:pt x="0" y="0"/>
                </a:moveTo>
                <a:lnTo>
                  <a:pt x="39337" y="0"/>
                </a:lnTo>
                <a:lnTo>
                  <a:pt x="36886" y="23935"/>
                </a:lnTo>
                <a:lnTo>
                  <a:pt x="0" y="23732"/>
                </a:lnTo>
                <a:lnTo>
                  <a:pt x="0" y="0"/>
                </a:lnTo>
                <a:close/>
              </a:path>
            </a:pathLst>
          </a:custGeom>
          <a:solidFill>
            <a:srgbClr val="A1C929"/>
          </a:solidFill>
          <a:ln w="6350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s-MX" sz="1350">
              <a:solidFill>
                <a:prstClr val="black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0825" y="4041554"/>
            <a:ext cx="5858550" cy="812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25419" eaLnBrk="0" hangingPunct="0">
              <a:lnSpc>
                <a:spcPts val="1200"/>
              </a:lnSpc>
            </a:pPr>
            <a:r>
              <a:rPr lang="es-ES" sz="1200" b="1" dirty="0" smtClean="0">
                <a:solidFill>
                  <a:schemeClr val="bg1"/>
                </a:solidFill>
                <a:latin typeface="Gotham Bold" pitchFamily="50" charset="0"/>
              </a:rPr>
              <a:t>Métrica:</a:t>
            </a:r>
          </a:p>
          <a:p>
            <a:pPr algn="just" defTabSz="925419" eaLnBrk="0" hangingPunct="0">
              <a:lnSpc>
                <a:spcPts val="1200"/>
              </a:lnSpc>
            </a:pPr>
            <a:endParaRPr lang="es-ES" sz="1200" b="1" dirty="0" smtClean="0">
              <a:solidFill>
                <a:schemeClr val="bg1"/>
              </a:solidFill>
              <a:latin typeface="Gotham Bold" pitchFamily="50" charset="0"/>
            </a:endParaRPr>
          </a:p>
          <a:p>
            <a:pPr marL="171450" lvl="1" indent="-171450">
              <a:lnSpc>
                <a:spcPts val="1200"/>
              </a:lnSpc>
              <a:spcBef>
                <a:spcPts val="375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s-MX" sz="1300" dirty="0" smtClean="0">
                <a:solidFill>
                  <a:schemeClr val="bg1"/>
                </a:solidFill>
                <a:latin typeface="Gotham Book" panose="02000604040000020004" pitchFamily="50" charset="0"/>
              </a:rPr>
              <a:t>1 </a:t>
            </a:r>
            <a:r>
              <a:rPr lang="es-ES" altLang="es-MX" sz="1300" dirty="0">
                <a:solidFill>
                  <a:schemeClr val="bg1"/>
                </a:solidFill>
                <a:latin typeface="Gotham Book" panose="02000604040000020004" pitchFamily="50" charset="0"/>
              </a:rPr>
              <a:t>Campaña </a:t>
            </a:r>
            <a:r>
              <a:rPr lang="es-ES" altLang="es-MX" sz="1300" dirty="0" err="1">
                <a:solidFill>
                  <a:schemeClr val="bg1"/>
                </a:solidFill>
                <a:latin typeface="Gotham Book" panose="02000604040000020004" pitchFamily="50" charset="0"/>
              </a:rPr>
              <a:t>allways</a:t>
            </a:r>
            <a:r>
              <a:rPr lang="es-ES" altLang="es-MX" sz="1300" dirty="0">
                <a:solidFill>
                  <a:schemeClr val="bg1"/>
                </a:solidFill>
                <a:latin typeface="Gotham Book" panose="02000604040000020004" pitchFamily="50" charset="0"/>
              </a:rPr>
              <a:t> </a:t>
            </a:r>
            <a:r>
              <a:rPr lang="es-ES" altLang="es-MX" sz="1300" dirty="0" err="1">
                <a:solidFill>
                  <a:schemeClr val="bg1"/>
                </a:solidFill>
                <a:latin typeface="Gotham Book" panose="02000604040000020004" pitchFamily="50" charset="0"/>
              </a:rPr>
              <a:t>on</a:t>
            </a:r>
            <a:r>
              <a:rPr lang="es-ES" altLang="es-MX" sz="1300" dirty="0">
                <a:solidFill>
                  <a:schemeClr val="bg1"/>
                </a:solidFill>
                <a:latin typeface="Gotham Book" panose="02000604040000020004" pitchFamily="50" charset="0"/>
              </a:rPr>
              <a:t> en </a:t>
            </a:r>
            <a:r>
              <a:rPr lang="es-ES" altLang="es-MX" sz="1300" dirty="0" smtClean="0">
                <a:solidFill>
                  <a:schemeClr val="bg1"/>
                </a:solidFill>
                <a:latin typeface="Gotham Book" panose="02000604040000020004" pitchFamily="50" charset="0"/>
              </a:rPr>
              <a:t>Facebook</a:t>
            </a:r>
            <a:endParaRPr lang="es-ES" altLang="es-MX" sz="1300" dirty="0">
              <a:solidFill>
                <a:schemeClr val="bg1"/>
              </a:solidFill>
              <a:latin typeface="Gotham Book" panose="02000604040000020004" pitchFamily="50" charset="0"/>
            </a:endParaRPr>
          </a:p>
          <a:p>
            <a:pPr marL="171450" lvl="1" indent="-171450">
              <a:lnSpc>
                <a:spcPts val="1200"/>
              </a:lnSpc>
              <a:spcBef>
                <a:spcPts val="375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s-MX" sz="1300" dirty="0">
                <a:solidFill>
                  <a:schemeClr val="bg1"/>
                </a:solidFill>
                <a:latin typeface="Gotham Book" panose="02000604040000020004" pitchFamily="50" charset="0"/>
              </a:rPr>
              <a:t>1 Campaña </a:t>
            </a:r>
            <a:r>
              <a:rPr lang="es-ES" altLang="es-MX" sz="1300" dirty="0" err="1">
                <a:solidFill>
                  <a:schemeClr val="bg1"/>
                </a:solidFill>
                <a:latin typeface="Gotham Book" panose="02000604040000020004" pitchFamily="50" charset="0"/>
              </a:rPr>
              <a:t>allways</a:t>
            </a:r>
            <a:r>
              <a:rPr lang="es-ES" altLang="es-MX" sz="1300" dirty="0">
                <a:solidFill>
                  <a:schemeClr val="bg1"/>
                </a:solidFill>
                <a:latin typeface="Gotham Book" panose="02000604040000020004" pitchFamily="50" charset="0"/>
              </a:rPr>
              <a:t> </a:t>
            </a:r>
            <a:r>
              <a:rPr lang="es-ES" altLang="es-MX" sz="1300" dirty="0" err="1">
                <a:solidFill>
                  <a:schemeClr val="bg1"/>
                </a:solidFill>
                <a:latin typeface="Gotham Book" panose="02000604040000020004" pitchFamily="50" charset="0"/>
              </a:rPr>
              <a:t>on</a:t>
            </a:r>
            <a:r>
              <a:rPr lang="es-ES" altLang="es-MX" sz="1300" dirty="0">
                <a:solidFill>
                  <a:schemeClr val="bg1"/>
                </a:solidFill>
                <a:latin typeface="Gotham Book" panose="02000604040000020004" pitchFamily="50" charset="0"/>
              </a:rPr>
              <a:t> en </a:t>
            </a:r>
            <a:r>
              <a:rPr lang="es-ES" altLang="es-MX" sz="1300" dirty="0" smtClean="0">
                <a:solidFill>
                  <a:schemeClr val="bg1"/>
                </a:solidFill>
                <a:latin typeface="Gotham Book" panose="02000604040000020004" pitchFamily="50" charset="0"/>
              </a:rPr>
              <a:t>Instagram</a:t>
            </a:r>
            <a:endParaRPr lang="es-ES" altLang="es-MX" sz="1300" dirty="0">
              <a:solidFill>
                <a:schemeClr val="bg1"/>
              </a:solidFill>
              <a:latin typeface="Gotham Book" panose="02000604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52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5. </a:t>
            </a:r>
            <a:r>
              <a:rPr lang="es-MX" sz="2257" dirty="0" err="1" smtClean="0">
                <a:solidFill>
                  <a:sysClr val="window" lastClr="FFFFFF"/>
                </a:solidFill>
              </a:rPr>
              <a:t>Listening</a:t>
            </a:r>
            <a:r>
              <a:rPr lang="es-MX" sz="2257" dirty="0" smtClean="0">
                <a:solidFill>
                  <a:sysClr val="window" lastClr="FFFFFF"/>
                </a:solidFill>
              </a:rPr>
              <a:t> social media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008" y="4780004"/>
            <a:ext cx="870186" cy="17545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87338" y="849603"/>
            <a:ext cx="5961062" cy="2889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defRPr/>
            </a:pPr>
            <a:r>
              <a:rPr lang="es-ES" sz="1200" b="1" dirty="0" smtClean="0">
                <a:latin typeface="Gotham Bold" pitchFamily="50" charset="0"/>
              </a:rPr>
              <a:t>Tácticas:</a:t>
            </a:r>
            <a:endParaRPr lang="es-ES" sz="1200" b="1" dirty="0">
              <a:latin typeface="Gotham Bold" pitchFamily="50" charset="0"/>
            </a:endParaRPr>
          </a:p>
          <a:p>
            <a:pPr marL="602102" lvl="1" indent="-344058" defTabSz="521256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Definición de términos de escucha.</a:t>
            </a:r>
          </a:p>
          <a:p>
            <a:pPr marL="602102" lvl="1" indent="-344058" defTabSz="521256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Monitoreo preventivo sobre perfiles, </a:t>
            </a:r>
            <a:r>
              <a:rPr lang="es-MX" sz="1300" dirty="0" err="1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posteos</a:t>
            </a:r>
            <a:r>
              <a:rPr 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 y competencias:</a:t>
            </a:r>
            <a:endParaRPr lang="es-MX" sz="13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Gotham Book" panose="02000604040000020004" pitchFamily="50" charset="0"/>
            </a:endParaRPr>
          </a:p>
          <a:p>
            <a:pPr marL="1059302" lvl="2" indent="-344058" defTabSz="521256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Facebook</a:t>
            </a:r>
          </a:p>
          <a:p>
            <a:pPr marL="1059302" lvl="2" indent="-344058" defTabSz="521256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Instagram</a:t>
            </a:r>
          </a:p>
          <a:p>
            <a:pPr marL="1059302" lvl="2" indent="-344058" defTabSz="521256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YouTube</a:t>
            </a:r>
          </a:p>
          <a:p>
            <a:pPr marL="1059302" lvl="2" indent="-344058" defTabSz="521256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s-ES" sz="1300" dirty="0" smtClean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Gotham Book" panose="02000604040000020004" pitchFamily="50" charset="0"/>
            </a:endParaRPr>
          </a:p>
          <a:p>
            <a:pPr marL="602102" lvl="1" indent="-344058" defTabSz="521256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ES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Reporte de resultados semanales del monitoreo.</a:t>
            </a:r>
          </a:p>
          <a:p>
            <a:pPr marL="602102" lvl="1" indent="-344058" defTabSz="521256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endParaRPr lang="es-ES" sz="13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Gotham Book" panose="02000604040000020004" pitchFamily="50" charset="0"/>
            </a:endParaRPr>
          </a:p>
          <a:p>
            <a:pPr marL="602102" lvl="1" indent="-344058" defTabSz="521256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buFont typeface="+mj-lt"/>
              <a:buAutoNum type="arabicPeriod"/>
              <a:defRPr/>
            </a:pPr>
            <a:r>
              <a:rPr lang="es-ES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Alertas inmediatas y coyunturales en caso de comentarios negativos o escenarios de crisis.</a:t>
            </a:r>
            <a:endParaRPr lang="es-ES" sz="13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Gotham Book" panose="02000604040000020004" pitchFamily="50" charset="0"/>
            </a:endParaRP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1" y="3945276"/>
            <a:ext cx="6637105" cy="1208473"/>
          </a:xfrm>
          <a:custGeom>
            <a:avLst/>
            <a:gdLst>
              <a:gd name="T0" fmla="*/ 0 w 39337"/>
              <a:gd name="T1" fmla="*/ 0 h 23732"/>
              <a:gd name="T2" fmla="*/ 39337 w 39337"/>
              <a:gd name="T3" fmla="*/ 0 h 23732"/>
              <a:gd name="T4" fmla="*/ 31101 w 39337"/>
              <a:gd name="T5" fmla="*/ 23732 h 23732"/>
              <a:gd name="T6" fmla="*/ 0 w 39337"/>
              <a:gd name="T7" fmla="*/ 23732 h 23732"/>
              <a:gd name="T8" fmla="*/ 0 w 39337"/>
              <a:gd name="T9" fmla="*/ 0 h 23732"/>
              <a:gd name="connsiteX0" fmla="*/ 0 w 39337"/>
              <a:gd name="connsiteY0" fmla="*/ 0 h 23935"/>
              <a:gd name="connsiteX1" fmla="*/ 39337 w 39337"/>
              <a:gd name="connsiteY1" fmla="*/ 0 h 23935"/>
              <a:gd name="connsiteX2" fmla="*/ 36886 w 39337"/>
              <a:gd name="connsiteY2" fmla="*/ 23935 h 23935"/>
              <a:gd name="connsiteX3" fmla="*/ 0 w 39337"/>
              <a:gd name="connsiteY3" fmla="*/ 23732 h 23935"/>
              <a:gd name="connsiteX4" fmla="*/ 0 w 39337"/>
              <a:gd name="connsiteY4" fmla="*/ 0 h 2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37" h="23935">
                <a:moveTo>
                  <a:pt x="0" y="0"/>
                </a:moveTo>
                <a:lnTo>
                  <a:pt x="39337" y="0"/>
                </a:lnTo>
                <a:lnTo>
                  <a:pt x="36886" y="23935"/>
                </a:lnTo>
                <a:lnTo>
                  <a:pt x="0" y="23732"/>
                </a:lnTo>
                <a:lnTo>
                  <a:pt x="0" y="0"/>
                </a:lnTo>
                <a:close/>
              </a:path>
            </a:pathLst>
          </a:custGeom>
          <a:solidFill>
            <a:srgbClr val="A1C929"/>
          </a:solidFill>
          <a:ln w="6350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s-MX" sz="1350">
              <a:solidFill>
                <a:prstClr val="black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0825" y="4187913"/>
            <a:ext cx="5858550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25419" eaLnBrk="0" hangingPunct="0">
              <a:lnSpc>
                <a:spcPts val="1200"/>
              </a:lnSpc>
            </a:pPr>
            <a:r>
              <a:rPr lang="es-ES" sz="1200" b="1" dirty="0" smtClean="0">
                <a:solidFill>
                  <a:schemeClr val="bg1"/>
                </a:solidFill>
                <a:latin typeface="Gotham Bold" pitchFamily="50" charset="0"/>
              </a:rPr>
              <a:t>Métrica:</a:t>
            </a:r>
          </a:p>
          <a:p>
            <a:pPr algn="just" defTabSz="925419" eaLnBrk="0" hangingPunct="0">
              <a:lnSpc>
                <a:spcPts val="1200"/>
              </a:lnSpc>
            </a:pPr>
            <a:endParaRPr lang="es-ES" sz="1200" b="1" dirty="0" smtClean="0">
              <a:solidFill>
                <a:schemeClr val="bg1"/>
              </a:solidFill>
              <a:latin typeface="Gotham Bold" pitchFamily="50" charset="0"/>
            </a:endParaRPr>
          </a:p>
          <a:p>
            <a:pPr marL="171450" lvl="1" indent="-171450">
              <a:lnSpc>
                <a:spcPts val="1200"/>
              </a:lnSpc>
              <a:spcBef>
                <a:spcPts val="375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s-MX" sz="1300" dirty="0" smtClean="0">
                <a:solidFill>
                  <a:schemeClr val="bg1"/>
                </a:solidFill>
                <a:latin typeface="Gotham Book" panose="02000604040000020004" pitchFamily="50" charset="0"/>
              </a:rPr>
              <a:t>1 Exploración diaria y reporte semanal.</a:t>
            </a:r>
          </a:p>
        </p:txBody>
      </p:sp>
    </p:spTree>
    <p:extLst>
      <p:ext uri="{BB962C8B-B14F-4D97-AF65-F5344CB8AC3E}">
        <p14:creationId xmlns:p14="http://schemas.microsoft.com/office/powerpoint/2010/main" val="190981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4731488" y="2334466"/>
            <a:ext cx="4299495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marL="0" marR="0" lvl="0" indent="0" algn="r" defTabSz="36279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4000" dirty="0" smtClean="0">
                <a:solidFill>
                  <a:srgbClr val="01AA4D"/>
                </a:solidFill>
                <a:latin typeface="Gotham Ultra" panose="02000000000000000000" pitchFamily="50" charset="0"/>
              </a:rPr>
              <a:t>III.</a:t>
            </a:r>
            <a:endParaRPr lang="es-MX" sz="4000" dirty="0">
              <a:solidFill>
                <a:srgbClr val="01AA4D"/>
              </a:solidFill>
              <a:latin typeface="Gotham Ultra" panose="02000000000000000000" pitchFamily="50" charset="0"/>
            </a:endParaRPr>
          </a:p>
          <a:p>
            <a:pPr marL="0" marR="0" lvl="0" indent="0" algn="r" defTabSz="36279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3500" dirty="0" smtClean="0">
                <a:solidFill>
                  <a:srgbClr val="213165"/>
                </a:solidFill>
                <a:latin typeface="Gotham Bold" pitchFamily="50" charset="0"/>
              </a:rPr>
              <a:t>Formatos creativos</a:t>
            </a:r>
          </a:p>
          <a:p>
            <a:pPr marL="0" marR="0" lvl="0" indent="0" algn="r" defTabSz="36279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600" dirty="0" smtClean="0">
                <a:solidFill>
                  <a:srgbClr val="213165"/>
                </a:solidFill>
                <a:latin typeface="Gotham Book" panose="02000604040000020004" pitchFamily="50" charset="0"/>
              </a:rPr>
              <a:t>para redes sociales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8900" cy="5143500"/>
          </a:xfrm>
          <a:prstGeom prst="rect">
            <a:avLst/>
          </a:prstGeom>
        </p:spPr>
      </p:pic>
      <p:sp>
        <p:nvSpPr>
          <p:cNvPr id="9" name="Rectángulo 2"/>
          <p:cNvSpPr/>
          <p:nvPr/>
        </p:nvSpPr>
        <p:spPr>
          <a:xfrm>
            <a:off x="3709634" y="0"/>
            <a:ext cx="1506092" cy="5143500"/>
          </a:xfrm>
          <a:custGeom>
            <a:avLst/>
            <a:gdLst>
              <a:gd name="connsiteX0" fmla="*/ 0 w 729465"/>
              <a:gd name="connsiteY0" fmla="*/ 0 h 5143500"/>
              <a:gd name="connsiteX1" fmla="*/ 729465 w 729465"/>
              <a:gd name="connsiteY1" fmla="*/ 0 h 5143500"/>
              <a:gd name="connsiteX2" fmla="*/ 729465 w 729465"/>
              <a:gd name="connsiteY2" fmla="*/ 5143500 h 5143500"/>
              <a:gd name="connsiteX3" fmla="*/ 0 w 729465"/>
              <a:gd name="connsiteY3" fmla="*/ 5143500 h 5143500"/>
              <a:gd name="connsiteX4" fmla="*/ 0 w 729465"/>
              <a:gd name="connsiteY4" fmla="*/ 0 h 5143500"/>
              <a:gd name="connsiteX0" fmla="*/ 0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0 w 1212350"/>
              <a:gd name="connsiteY4" fmla="*/ 10274 h 5153774"/>
              <a:gd name="connsiteX0" fmla="*/ 626723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626723 w 1212350"/>
              <a:gd name="connsiteY4" fmla="*/ 10274 h 5153774"/>
              <a:gd name="connsiteX0" fmla="*/ 357642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357642 w 1212350"/>
              <a:gd name="connsiteY4" fmla="*/ 10274 h 5153774"/>
              <a:gd name="connsiteX0" fmla="*/ 357642 w 926600"/>
              <a:gd name="connsiteY0" fmla="*/ 0 h 5143500"/>
              <a:gd name="connsiteX1" fmla="*/ 926600 w 926600"/>
              <a:gd name="connsiteY1" fmla="*/ 232614 h 5143500"/>
              <a:gd name="connsiteX2" fmla="*/ 729465 w 926600"/>
              <a:gd name="connsiteY2" fmla="*/ 5143500 h 5143500"/>
              <a:gd name="connsiteX3" fmla="*/ 0 w 926600"/>
              <a:gd name="connsiteY3" fmla="*/ 5143500 h 5143500"/>
              <a:gd name="connsiteX4" fmla="*/ 357642 w 926600"/>
              <a:gd name="connsiteY4" fmla="*/ 0 h 5143500"/>
              <a:gd name="connsiteX0" fmla="*/ 357642 w 1190919"/>
              <a:gd name="connsiteY0" fmla="*/ 0 h 5143500"/>
              <a:gd name="connsiteX1" fmla="*/ 1190919 w 1190919"/>
              <a:gd name="connsiteY1" fmla="*/ 1632 h 5143500"/>
              <a:gd name="connsiteX2" fmla="*/ 729465 w 1190919"/>
              <a:gd name="connsiteY2" fmla="*/ 5143500 h 5143500"/>
              <a:gd name="connsiteX3" fmla="*/ 0 w 1190919"/>
              <a:gd name="connsiteY3" fmla="*/ 5143500 h 5143500"/>
              <a:gd name="connsiteX4" fmla="*/ 357642 w 1190919"/>
              <a:gd name="connsiteY4" fmla="*/ 0 h 5143500"/>
              <a:gd name="connsiteX0" fmla="*/ 357642 w 1240925"/>
              <a:gd name="connsiteY0" fmla="*/ 0 h 5143500"/>
              <a:gd name="connsiteX1" fmla="*/ 1240925 w 1240925"/>
              <a:gd name="connsiteY1" fmla="*/ 63545 h 5143500"/>
              <a:gd name="connsiteX2" fmla="*/ 729465 w 1240925"/>
              <a:gd name="connsiteY2" fmla="*/ 5143500 h 5143500"/>
              <a:gd name="connsiteX3" fmla="*/ 0 w 1240925"/>
              <a:gd name="connsiteY3" fmla="*/ 5143500 h 5143500"/>
              <a:gd name="connsiteX4" fmla="*/ 357642 w 1240925"/>
              <a:gd name="connsiteY4" fmla="*/ 0 h 5143500"/>
              <a:gd name="connsiteX0" fmla="*/ 357642 w 1193300"/>
              <a:gd name="connsiteY0" fmla="*/ 0 h 5143500"/>
              <a:gd name="connsiteX1" fmla="*/ 1193300 w 1193300"/>
              <a:gd name="connsiteY1" fmla="*/ 1632 h 5143500"/>
              <a:gd name="connsiteX2" fmla="*/ 729465 w 1193300"/>
              <a:gd name="connsiteY2" fmla="*/ 5143500 h 5143500"/>
              <a:gd name="connsiteX3" fmla="*/ 0 w 1193300"/>
              <a:gd name="connsiteY3" fmla="*/ 5143500 h 5143500"/>
              <a:gd name="connsiteX4" fmla="*/ 357642 w 1193300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1200952 w 1664787"/>
              <a:gd name="connsiteY2" fmla="*/ 5143500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560395 w 1664787"/>
              <a:gd name="connsiteY2" fmla="*/ 4960143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831858 w 1664787"/>
              <a:gd name="connsiteY2" fmla="*/ 5141118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4787" h="5143500">
                <a:moveTo>
                  <a:pt x="829129" y="0"/>
                </a:moveTo>
                <a:lnTo>
                  <a:pt x="1664787" y="1632"/>
                </a:lnTo>
                <a:lnTo>
                  <a:pt x="831858" y="5141118"/>
                </a:lnTo>
                <a:lnTo>
                  <a:pt x="0" y="5143500"/>
                </a:lnTo>
                <a:lnTo>
                  <a:pt x="829129" y="0"/>
                </a:lnTo>
                <a:close/>
              </a:path>
            </a:pathLst>
          </a:custGeom>
          <a:solidFill>
            <a:srgbClr val="C9D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MX">
              <a:solidFill>
                <a:prstClr val="white"/>
              </a:solidFill>
            </a:endParaRPr>
          </a:p>
        </p:txBody>
      </p:sp>
      <p:sp>
        <p:nvSpPr>
          <p:cNvPr id="10" name="Rectángulo 2"/>
          <p:cNvSpPr/>
          <p:nvPr/>
        </p:nvSpPr>
        <p:spPr>
          <a:xfrm>
            <a:off x="2969288" y="0"/>
            <a:ext cx="1506092" cy="5143500"/>
          </a:xfrm>
          <a:custGeom>
            <a:avLst/>
            <a:gdLst>
              <a:gd name="connsiteX0" fmla="*/ 0 w 729465"/>
              <a:gd name="connsiteY0" fmla="*/ 0 h 5143500"/>
              <a:gd name="connsiteX1" fmla="*/ 729465 w 729465"/>
              <a:gd name="connsiteY1" fmla="*/ 0 h 5143500"/>
              <a:gd name="connsiteX2" fmla="*/ 729465 w 729465"/>
              <a:gd name="connsiteY2" fmla="*/ 5143500 h 5143500"/>
              <a:gd name="connsiteX3" fmla="*/ 0 w 729465"/>
              <a:gd name="connsiteY3" fmla="*/ 5143500 h 5143500"/>
              <a:gd name="connsiteX4" fmla="*/ 0 w 729465"/>
              <a:gd name="connsiteY4" fmla="*/ 0 h 5143500"/>
              <a:gd name="connsiteX0" fmla="*/ 0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0 w 1212350"/>
              <a:gd name="connsiteY4" fmla="*/ 10274 h 5153774"/>
              <a:gd name="connsiteX0" fmla="*/ 626723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626723 w 1212350"/>
              <a:gd name="connsiteY4" fmla="*/ 10274 h 5153774"/>
              <a:gd name="connsiteX0" fmla="*/ 357642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357642 w 1212350"/>
              <a:gd name="connsiteY4" fmla="*/ 10274 h 5153774"/>
              <a:gd name="connsiteX0" fmla="*/ 357642 w 926600"/>
              <a:gd name="connsiteY0" fmla="*/ 0 h 5143500"/>
              <a:gd name="connsiteX1" fmla="*/ 926600 w 926600"/>
              <a:gd name="connsiteY1" fmla="*/ 232614 h 5143500"/>
              <a:gd name="connsiteX2" fmla="*/ 729465 w 926600"/>
              <a:gd name="connsiteY2" fmla="*/ 5143500 h 5143500"/>
              <a:gd name="connsiteX3" fmla="*/ 0 w 926600"/>
              <a:gd name="connsiteY3" fmla="*/ 5143500 h 5143500"/>
              <a:gd name="connsiteX4" fmla="*/ 357642 w 926600"/>
              <a:gd name="connsiteY4" fmla="*/ 0 h 5143500"/>
              <a:gd name="connsiteX0" fmla="*/ 357642 w 1190919"/>
              <a:gd name="connsiteY0" fmla="*/ 0 h 5143500"/>
              <a:gd name="connsiteX1" fmla="*/ 1190919 w 1190919"/>
              <a:gd name="connsiteY1" fmla="*/ 1632 h 5143500"/>
              <a:gd name="connsiteX2" fmla="*/ 729465 w 1190919"/>
              <a:gd name="connsiteY2" fmla="*/ 5143500 h 5143500"/>
              <a:gd name="connsiteX3" fmla="*/ 0 w 1190919"/>
              <a:gd name="connsiteY3" fmla="*/ 5143500 h 5143500"/>
              <a:gd name="connsiteX4" fmla="*/ 357642 w 1190919"/>
              <a:gd name="connsiteY4" fmla="*/ 0 h 5143500"/>
              <a:gd name="connsiteX0" fmla="*/ 357642 w 1240925"/>
              <a:gd name="connsiteY0" fmla="*/ 0 h 5143500"/>
              <a:gd name="connsiteX1" fmla="*/ 1240925 w 1240925"/>
              <a:gd name="connsiteY1" fmla="*/ 63545 h 5143500"/>
              <a:gd name="connsiteX2" fmla="*/ 729465 w 1240925"/>
              <a:gd name="connsiteY2" fmla="*/ 5143500 h 5143500"/>
              <a:gd name="connsiteX3" fmla="*/ 0 w 1240925"/>
              <a:gd name="connsiteY3" fmla="*/ 5143500 h 5143500"/>
              <a:gd name="connsiteX4" fmla="*/ 357642 w 1240925"/>
              <a:gd name="connsiteY4" fmla="*/ 0 h 5143500"/>
              <a:gd name="connsiteX0" fmla="*/ 357642 w 1193300"/>
              <a:gd name="connsiteY0" fmla="*/ 0 h 5143500"/>
              <a:gd name="connsiteX1" fmla="*/ 1193300 w 1193300"/>
              <a:gd name="connsiteY1" fmla="*/ 1632 h 5143500"/>
              <a:gd name="connsiteX2" fmla="*/ 729465 w 1193300"/>
              <a:gd name="connsiteY2" fmla="*/ 5143500 h 5143500"/>
              <a:gd name="connsiteX3" fmla="*/ 0 w 1193300"/>
              <a:gd name="connsiteY3" fmla="*/ 5143500 h 5143500"/>
              <a:gd name="connsiteX4" fmla="*/ 357642 w 1193300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1200952 w 1664787"/>
              <a:gd name="connsiteY2" fmla="*/ 5143500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560395 w 1664787"/>
              <a:gd name="connsiteY2" fmla="*/ 4960143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831858 w 1664787"/>
              <a:gd name="connsiteY2" fmla="*/ 5141118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4787" h="5143500">
                <a:moveTo>
                  <a:pt x="829129" y="0"/>
                </a:moveTo>
                <a:lnTo>
                  <a:pt x="1664787" y="1632"/>
                </a:lnTo>
                <a:lnTo>
                  <a:pt x="831858" y="5141118"/>
                </a:lnTo>
                <a:lnTo>
                  <a:pt x="0" y="5143500"/>
                </a:lnTo>
                <a:lnTo>
                  <a:pt x="829129" y="0"/>
                </a:lnTo>
                <a:close/>
              </a:path>
            </a:pathLst>
          </a:custGeom>
          <a:solidFill>
            <a:srgbClr val="357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MX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5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1. </a:t>
            </a:r>
            <a:r>
              <a:rPr lang="es-MX" sz="2257" dirty="0" smtClean="0">
                <a:solidFill>
                  <a:sysClr val="window" lastClr="FFFFFF"/>
                </a:solidFill>
              </a:rPr>
              <a:t>360 </a:t>
            </a:r>
            <a:r>
              <a:rPr lang="es-MX" sz="2257" dirty="0" err="1" smtClean="0">
                <a:solidFill>
                  <a:sysClr val="window" lastClr="FFFFFF"/>
                </a:solidFill>
              </a:rPr>
              <a:t>images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299839" y="1105557"/>
            <a:ext cx="6481106" cy="3406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¿Cómo funciona?</a:t>
            </a:r>
          </a:p>
          <a:p>
            <a:pPr marL="0" lvl="1" defTabSz="521256" eaLnBrk="0" fontAlgn="base" hangingPunct="0"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tabLst>
                <a:tab pos="527914" algn="l"/>
              </a:tabLst>
              <a:defRPr/>
            </a:pPr>
            <a:r>
              <a:rPr 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Construcción de imágenes de 360°para contar breves historias sobre </a:t>
            </a:r>
            <a:r>
              <a:rPr 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QUEST DIAGNOSTICS y </a:t>
            </a:r>
            <a:r>
              <a:rPr lang="es-MX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su infraestructura. </a:t>
            </a: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Rapidez de producción:</a:t>
            </a: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635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185" dirty="0" smtClean="0">
              <a:solidFill>
                <a:srgbClr val="2E857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Impacto y </a:t>
            </a:r>
            <a:r>
              <a:rPr lang="es-MX" sz="1200" b="1" dirty="0" err="1" smtClean="0">
                <a:latin typeface="Gotham Bold" pitchFamily="50" charset="0"/>
                <a:sym typeface="Helvetica Neue"/>
              </a:rPr>
              <a:t>engagement</a:t>
            </a:r>
            <a:r>
              <a:rPr lang="es-MX" sz="1200" b="1" dirty="0" smtClean="0">
                <a:latin typeface="Gotham Bold" pitchFamily="50" charset="0"/>
                <a:sym typeface="Helvetica Neue"/>
              </a:rPr>
              <a:t>:</a:t>
            </a: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Referencia:</a:t>
            </a:r>
          </a:p>
          <a:p>
            <a:pPr marL="5376" defTabSz="387066">
              <a:tabLst>
                <a:tab pos="527914" algn="l"/>
              </a:tabLst>
              <a:defRPr/>
            </a:pPr>
            <a:r>
              <a:rPr lang="es-MX" sz="931" dirty="0" smtClean="0">
                <a:solidFill>
                  <a:srgbClr val="1D212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Helvetica Neue"/>
                <a:hlinkClick r:id="rId2"/>
              </a:rPr>
              <a:t>http</a:t>
            </a:r>
            <a:r>
              <a:rPr lang="es-MX" sz="931" dirty="0">
                <a:solidFill>
                  <a:srgbClr val="1D212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Helvetica Neue"/>
                <a:hlinkClick r:id="rId2"/>
              </a:rPr>
              <a:t>://bit.ly/2nH3NEV</a:t>
            </a:r>
            <a:r>
              <a:rPr lang="es-MX" sz="931" dirty="0">
                <a:solidFill>
                  <a:srgbClr val="1D212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Helvetica Neue"/>
              </a:rPr>
              <a:t> </a:t>
            </a:r>
            <a:endParaRPr lang="es-MX" sz="931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</p:txBody>
      </p:sp>
      <p:grpSp>
        <p:nvGrpSpPr>
          <p:cNvPr id="27" name="Grupo 26"/>
          <p:cNvGrpSpPr/>
          <p:nvPr/>
        </p:nvGrpSpPr>
        <p:grpSpPr>
          <a:xfrm>
            <a:off x="292436" y="2514013"/>
            <a:ext cx="2462776" cy="273637"/>
            <a:chOff x="1040524" y="3531476"/>
            <a:chExt cx="4609530" cy="512161"/>
          </a:xfrm>
        </p:grpSpPr>
        <p:sp>
          <p:nvSpPr>
            <p:cNvPr id="28" name="Rectángulo 27"/>
            <p:cNvSpPr/>
            <p:nvPr/>
          </p:nvSpPr>
          <p:spPr>
            <a:xfrm>
              <a:off x="1040524" y="3531476"/>
              <a:ext cx="1536509" cy="512161"/>
            </a:xfrm>
            <a:prstGeom prst="rect">
              <a:avLst/>
            </a:prstGeom>
            <a:solidFill>
              <a:srgbClr val="67C233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2577033" y="3531476"/>
              <a:ext cx="1536509" cy="512161"/>
            </a:xfrm>
            <a:prstGeom prst="rect">
              <a:avLst/>
            </a:prstGeom>
            <a:gradFill flip="none" rotWithShape="1">
              <a:gsLst>
                <a:gs pos="0">
                  <a:srgbClr val="67C233"/>
                </a:gs>
                <a:gs pos="50000">
                  <a:srgbClr val="FFC000"/>
                </a:gs>
                <a:gs pos="100000">
                  <a:srgbClr val="FF0000"/>
                </a:gs>
              </a:gsLst>
              <a:lin ang="0" scaled="1"/>
              <a:tileRect/>
            </a:gra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4113545" y="3531476"/>
              <a:ext cx="1536509" cy="512161"/>
            </a:xfrm>
            <a:prstGeom prst="rect">
              <a:avLst/>
            </a:prstGeom>
            <a:solidFill>
              <a:srgbClr val="FF0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375563" y="3445074"/>
            <a:ext cx="2379649" cy="335816"/>
            <a:chOff x="887137" y="5987028"/>
            <a:chExt cx="1937889" cy="883075"/>
          </a:xfrm>
        </p:grpSpPr>
        <p:sp>
          <p:nvSpPr>
            <p:cNvPr id="34" name="Estrella de 5 puntas 33"/>
            <p:cNvSpPr/>
            <p:nvPr/>
          </p:nvSpPr>
          <p:spPr>
            <a:xfrm>
              <a:off x="887137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5" name="Estrella de 5 puntas 34"/>
            <p:cNvSpPr/>
            <p:nvPr/>
          </p:nvSpPr>
          <p:spPr>
            <a:xfrm>
              <a:off x="1312313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6" name="Estrella de 5 puntas 35"/>
            <p:cNvSpPr/>
            <p:nvPr/>
          </p:nvSpPr>
          <p:spPr>
            <a:xfrm>
              <a:off x="1737488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7" name="Estrella de 5 puntas 36"/>
            <p:cNvSpPr/>
            <p:nvPr/>
          </p:nvSpPr>
          <p:spPr>
            <a:xfrm>
              <a:off x="2162662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8" name="Estrella de 5 puntas 37"/>
            <p:cNvSpPr/>
            <p:nvPr/>
          </p:nvSpPr>
          <p:spPr>
            <a:xfrm>
              <a:off x="2526574" y="5987028"/>
              <a:ext cx="298452" cy="883075"/>
            </a:xfrm>
            <a:prstGeom prst="star5">
              <a:avLst/>
            </a:prstGeom>
            <a:solidFill>
              <a:sysClr val="window" lastClr="FFFFFF">
                <a:lumMod val="65000"/>
              </a:sysClr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</p:grpSp>
      <p:pic>
        <p:nvPicPr>
          <p:cNvPr id="1026" name="Picture 2" descr="Resultado de imagen para 360Â° FACEBOOK GIF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EFCFE"/>
              </a:clrFrom>
              <a:clrTo>
                <a:srgbClr val="FEFC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491" y="1778515"/>
            <a:ext cx="1719329" cy="306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3983643" y="4381710"/>
            <a:ext cx="72808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000" b="1" dirty="0" smtClean="0">
                <a:latin typeface="Gotham Book" panose="02000604040000020004" pitchFamily="50" charset="0"/>
                <a:sym typeface="Helvetica Neue"/>
              </a:rPr>
              <a:t>Ejemplo</a:t>
            </a:r>
            <a:endParaRPr lang="es-MX" sz="1000" b="1" dirty="0">
              <a:latin typeface="Gotham Book" panose="02000604040000020004" pitchFamily="50" charset="0"/>
              <a:sym typeface="Helvetica Neue"/>
            </a:endParaRPr>
          </a:p>
        </p:txBody>
      </p:sp>
      <p:sp>
        <p:nvSpPr>
          <p:cNvPr id="40" name="Triángulo isósceles 39"/>
          <p:cNvSpPr/>
          <p:nvPr/>
        </p:nvSpPr>
        <p:spPr>
          <a:xfrm>
            <a:off x="625573" y="2705706"/>
            <a:ext cx="193733" cy="180000"/>
          </a:xfrm>
          <a:prstGeom prst="triangle">
            <a:avLst/>
          </a:prstGeom>
          <a:solidFill>
            <a:srgbClr val="1D212F"/>
          </a:solidFill>
          <a:ln w="25400" cap="flat">
            <a:solidFill>
              <a:sysClr val="window" lastClr="FFFFFF"/>
            </a:solidFill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19354" tIns="19354" rIns="19354" bIns="19354" numCol="1" spcCol="38100" rtlCol="0" anchor="t">
            <a:spAutoFit/>
          </a:bodyPr>
          <a:lstStyle/>
          <a:p>
            <a:pPr defTabSz="391769" eaLnBrk="0" hangingPunct="0">
              <a:defRPr/>
            </a:pPr>
            <a:endParaRPr lang="es-MX" sz="1524" kern="0">
              <a:solidFill>
                <a:srgbClr val="FFFFFF"/>
              </a:solidFill>
              <a:ea typeface="MS PGothic" panose="020B0600070205080204" pitchFamily="34" charset="-128"/>
              <a:sym typeface="Gotham Book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162298" y="2512513"/>
            <a:ext cx="1120284" cy="169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19354" tIns="19354" rIns="19354" bIns="19354" numCol="1" spcCol="38100" rtlCol="0" anchor="t">
            <a:spAutoFit/>
          </a:bodyPr>
          <a:lstStyle/>
          <a:p>
            <a:pPr algn="ctr" defTabSz="391769" eaLnBrk="0" hangingPunct="0">
              <a:defRPr/>
            </a:pPr>
            <a:r>
              <a:rPr lang="es-MX" sz="847" b="1" kern="0" dirty="0">
                <a:solidFill>
                  <a:schemeClr val="bg1"/>
                </a:solidFill>
                <a:ea typeface="MS PGothic" panose="020B0600070205080204" pitchFamily="34" charset="-128"/>
                <a:sym typeface="Gotham Book"/>
              </a:rPr>
              <a:t>1 día</a:t>
            </a:r>
          </a:p>
        </p:txBody>
      </p:sp>
    </p:spTree>
    <p:extLst>
      <p:ext uri="{BB962C8B-B14F-4D97-AF65-F5344CB8AC3E}">
        <p14:creationId xmlns:p14="http://schemas.microsoft.com/office/powerpoint/2010/main" val="134265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2. </a:t>
            </a:r>
            <a:r>
              <a:rPr lang="es-MX" sz="2257" dirty="0" smtClean="0">
                <a:solidFill>
                  <a:sysClr val="window" lastClr="FFFFFF"/>
                </a:solidFill>
              </a:rPr>
              <a:t>Imágenes 3D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99838" y="1105557"/>
            <a:ext cx="6861249" cy="3406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¿Cómo funciona?</a:t>
            </a:r>
          </a:p>
          <a:p>
            <a:pPr marL="0" lvl="1" defTabSz="521256" eaLnBrk="0" fontAlgn="base" hangingPunct="0"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tabLst>
                <a:tab pos="527914" algn="l"/>
              </a:tabLst>
              <a:defRPr/>
            </a:pPr>
            <a:r>
              <a:rPr 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Imágenes especiales que permiten la sensación 3D de personas y lugares.</a:t>
            </a:r>
          </a:p>
          <a:p>
            <a:pPr marL="0" lvl="1" defTabSz="521256" eaLnBrk="0" fontAlgn="base" hangingPunct="0"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tabLst>
                <a:tab pos="527914" algn="l"/>
              </a:tabLst>
              <a:defRPr/>
            </a:pPr>
            <a:r>
              <a:rPr 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 </a:t>
            </a:r>
            <a:endParaRPr lang="es-MX" sz="13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Rapidez de producción:</a:t>
            </a: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635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185" dirty="0" smtClean="0">
              <a:solidFill>
                <a:srgbClr val="2E857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Impacto y </a:t>
            </a:r>
            <a:r>
              <a:rPr lang="es-MX" sz="1200" b="1" dirty="0" err="1" smtClean="0">
                <a:latin typeface="Gotham Bold" pitchFamily="50" charset="0"/>
                <a:sym typeface="Helvetica Neue"/>
              </a:rPr>
              <a:t>engagement</a:t>
            </a:r>
            <a:r>
              <a:rPr lang="es-MX" sz="1200" b="1" dirty="0" smtClean="0">
                <a:latin typeface="Gotham Bold" pitchFamily="50" charset="0"/>
                <a:sym typeface="Helvetica Neue"/>
              </a:rPr>
              <a:t>:</a:t>
            </a: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Referencia:</a:t>
            </a:r>
          </a:p>
          <a:p>
            <a:pPr marL="5376" defTabSz="387066">
              <a:tabLst>
                <a:tab pos="527914" algn="l"/>
              </a:tabLst>
              <a:defRPr/>
            </a:pPr>
            <a:r>
              <a:rPr lang="es-MX" sz="931" dirty="0">
                <a:solidFill>
                  <a:srgbClr val="1D212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Helvetica Neue"/>
                <a:hlinkClick r:id="rId2"/>
              </a:rPr>
              <a:t>http://</a:t>
            </a:r>
            <a:r>
              <a:rPr lang="es-MX" sz="931" dirty="0" smtClean="0">
                <a:solidFill>
                  <a:srgbClr val="1D212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Helvetica Neue"/>
                <a:hlinkClick r:id="rId2"/>
              </a:rPr>
              <a:t>bit.ly/2HCk8EW</a:t>
            </a:r>
            <a:r>
              <a:rPr lang="es-MX" sz="931" dirty="0" smtClean="0">
                <a:solidFill>
                  <a:srgbClr val="1D212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Helvetica Neue"/>
              </a:rPr>
              <a:t> </a:t>
            </a:r>
            <a:endParaRPr lang="es-MX" sz="931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292436" y="2514013"/>
            <a:ext cx="2462776" cy="273637"/>
            <a:chOff x="1040524" y="3531476"/>
            <a:chExt cx="4609530" cy="512161"/>
          </a:xfrm>
        </p:grpSpPr>
        <p:sp>
          <p:nvSpPr>
            <p:cNvPr id="12" name="Rectángulo 11"/>
            <p:cNvSpPr/>
            <p:nvPr/>
          </p:nvSpPr>
          <p:spPr>
            <a:xfrm>
              <a:off x="1040524" y="3531476"/>
              <a:ext cx="1536509" cy="512161"/>
            </a:xfrm>
            <a:prstGeom prst="rect">
              <a:avLst/>
            </a:prstGeom>
            <a:solidFill>
              <a:srgbClr val="67C233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2577033" y="3531476"/>
              <a:ext cx="1536509" cy="512161"/>
            </a:xfrm>
            <a:prstGeom prst="rect">
              <a:avLst/>
            </a:prstGeom>
            <a:gradFill flip="none" rotWithShape="1">
              <a:gsLst>
                <a:gs pos="0">
                  <a:srgbClr val="67C233"/>
                </a:gs>
                <a:gs pos="50000">
                  <a:srgbClr val="FFC000"/>
                </a:gs>
                <a:gs pos="100000">
                  <a:srgbClr val="FF0000"/>
                </a:gs>
              </a:gsLst>
              <a:lin ang="0" scaled="1"/>
              <a:tileRect/>
            </a:gra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4113545" y="3531476"/>
              <a:ext cx="1536509" cy="512161"/>
            </a:xfrm>
            <a:prstGeom prst="rect">
              <a:avLst/>
            </a:prstGeom>
            <a:solidFill>
              <a:srgbClr val="FF0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375563" y="3445074"/>
            <a:ext cx="2379649" cy="335816"/>
            <a:chOff x="887137" y="5987028"/>
            <a:chExt cx="1937889" cy="883075"/>
          </a:xfrm>
        </p:grpSpPr>
        <p:sp>
          <p:nvSpPr>
            <p:cNvPr id="19" name="Estrella de 5 puntas 18"/>
            <p:cNvSpPr/>
            <p:nvPr/>
          </p:nvSpPr>
          <p:spPr>
            <a:xfrm>
              <a:off x="887137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20" name="Estrella de 5 puntas 19"/>
            <p:cNvSpPr/>
            <p:nvPr/>
          </p:nvSpPr>
          <p:spPr>
            <a:xfrm>
              <a:off x="1312313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22" name="Estrella de 5 puntas 21"/>
            <p:cNvSpPr/>
            <p:nvPr/>
          </p:nvSpPr>
          <p:spPr>
            <a:xfrm>
              <a:off x="1737488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23" name="Estrella de 5 puntas 22"/>
            <p:cNvSpPr/>
            <p:nvPr/>
          </p:nvSpPr>
          <p:spPr>
            <a:xfrm>
              <a:off x="2162662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24" name="Estrella de 5 puntas 23"/>
            <p:cNvSpPr/>
            <p:nvPr/>
          </p:nvSpPr>
          <p:spPr>
            <a:xfrm>
              <a:off x="2526574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</p:grpSp>
      <p:pic>
        <p:nvPicPr>
          <p:cNvPr id="25" name="Picture 2" descr="Resultado de imagen para 3D FACEBOOK GIF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126" y="1737418"/>
            <a:ext cx="3001488" cy="300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3881474" y="4501972"/>
            <a:ext cx="72808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000" b="1" dirty="0" smtClean="0">
                <a:latin typeface="Gotham Book" panose="02000604040000020004" pitchFamily="50" charset="0"/>
                <a:sym typeface="Helvetica Neue"/>
              </a:rPr>
              <a:t>Ejemplo</a:t>
            </a:r>
            <a:endParaRPr lang="es-MX" sz="1000" b="1" dirty="0">
              <a:latin typeface="Gotham Book" panose="02000604040000020004" pitchFamily="50" charset="0"/>
              <a:sym typeface="Helvetica Neue"/>
            </a:endParaRPr>
          </a:p>
        </p:txBody>
      </p:sp>
      <p:sp>
        <p:nvSpPr>
          <p:cNvPr id="28" name="Triángulo isósceles 27"/>
          <p:cNvSpPr/>
          <p:nvPr/>
        </p:nvSpPr>
        <p:spPr>
          <a:xfrm>
            <a:off x="625573" y="2705706"/>
            <a:ext cx="193733" cy="180000"/>
          </a:xfrm>
          <a:prstGeom prst="triangle">
            <a:avLst/>
          </a:prstGeom>
          <a:solidFill>
            <a:srgbClr val="1D212F"/>
          </a:solidFill>
          <a:ln w="25400" cap="flat">
            <a:solidFill>
              <a:sysClr val="window" lastClr="FFFFFF"/>
            </a:solidFill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19354" tIns="19354" rIns="19354" bIns="19354" numCol="1" spcCol="38100" rtlCol="0" anchor="t">
            <a:spAutoFit/>
          </a:bodyPr>
          <a:lstStyle/>
          <a:p>
            <a:pPr defTabSz="391769" eaLnBrk="0" hangingPunct="0">
              <a:defRPr/>
            </a:pPr>
            <a:endParaRPr lang="es-MX" sz="1524" kern="0">
              <a:solidFill>
                <a:srgbClr val="FFFFFF"/>
              </a:solidFill>
              <a:ea typeface="MS PGothic" panose="020B0600070205080204" pitchFamily="34" charset="-128"/>
              <a:sym typeface="Gotham Book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162298" y="2512513"/>
            <a:ext cx="1120284" cy="169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19354" tIns="19354" rIns="19354" bIns="19354" numCol="1" spcCol="38100" rtlCol="0" anchor="t">
            <a:spAutoFit/>
          </a:bodyPr>
          <a:lstStyle/>
          <a:p>
            <a:pPr algn="ctr" defTabSz="391769" eaLnBrk="0" hangingPunct="0">
              <a:defRPr/>
            </a:pPr>
            <a:r>
              <a:rPr lang="es-MX" sz="847" b="1" kern="0" dirty="0">
                <a:solidFill>
                  <a:schemeClr val="bg1"/>
                </a:solidFill>
                <a:ea typeface="MS PGothic" panose="020B0600070205080204" pitchFamily="34" charset="-128"/>
                <a:sym typeface="Gotham Book"/>
              </a:rPr>
              <a:t>1 día</a:t>
            </a:r>
          </a:p>
        </p:txBody>
      </p:sp>
    </p:spTree>
    <p:extLst>
      <p:ext uri="{BB962C8B-B14F-4D97-AF65-F5344CB8AC3E}">
        <p14:creationId xmlns:p14="http://schemas.microsoft.com/office/powerpoint/2010/main" val="34166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3. </a:t>
            </a:r>
            <a:r>
              <a:rPr lang="es-MX" sz="2257" dirty="0" err="1" smtClean="0">
                <a:solidFill>
                  <a:sysClr val="window" lastClr="FFFFFF"/>
                </a:solidFill>
              </a:rPr>
              <a:t>Influencer</a:t>
            </a:r>
            <a:r>
              <a:rPr lang="es-MX" sz="2257" dirty="0" smtClean="0">
                <a:solidFill>
                  <a:sysClr val="window" lastClr="FFFFFF"/>
                </a:solidFill>
              </a:rPr>
              <a:t> </a:t>
            </a:r>
            <a:r>
              <a:rPr lang="es-MX" sz="2257" dirty="0" err="1" smtClean="0">
                <a:solidFill>
                  <a:sysClr val="window" lastClr="FFFFFF"/>
                </a:solidFill>
              </a:rPr>
              <a:t>comunication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299838" y="1105557"/>
            <a:ext cx="6861249" cy="3444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¿Cómo funciona?</a:t>
            </a:r>
          </a:p>
          <a:p>
            <a:pPr marL="0" lvl="1" defTabSz="521256" eaLnBrk="0" fontAlgn="base" hangingPunct="0"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tabLst>
                <a:tab pos="527914" algn="l"/>
              </a:tabLst>
              <a:defRPr/>
            </a:pPr>
            <a:r>
              <a:rPr lang="es-ES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Detección y acercamiento con </a:t>
            </a:r>
            <a:r>
              <a:rPr lang="es-ES" sz="1300" dirty="0" err="1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influencers</a:t>
            </a:r>
            <a:r>
              <a:rPr lang="es-ES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 de salud, tecnología y negocios para que conozcan equipamiento especializado, procesos de salud y vivan experiencias que puedan compartir con sus comunidades.</a:t>
            </a:r>
            <a:endParaRPr lang="es-ES" sz="13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Rapidez de producción:</a:t>
            </a: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635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185" dirty="0" smtClean="0">
              <a:solidFill>
                <a:srgbClr val="2E857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Impacto y </a:t>
            </a:r>
            <a:r>
              <a:rPr lang="es-MX" sz="1200" b="1" dirty="0" err="1" smtClean="0">
                <a:latin typeface="Gotham Bold" pitchFamily="50" charset="0"/>
                <a:sym typeface="Helvetica Neue"/>
              </a:rPr>
              <a:t>engagement</a:t>
            </a:r>
            <a:r>
              <a:rPr lang="es-MX" sz="1200" b="1" dirty="0" smtClean="0">
                <a:latin typeface="Gotham Bold" pitchFamily="50" charset="0"/>
                <a:sym typeface="Helvetica Neue"/>
              </a:rPr>
              <a:t>:</a:t>
            </a: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Referencia:</a:t>
            </a:r>
          </a:p>
          <a:p>
            <a:pPr marL="5376" defTabSz="387066">
              <a:tabLst>
                <a:tab pos="527914" algn="l"/>
              </a:tabLst>
              <a:defRPr/>
            </a:pPr>
            <a:r>
              <a:rPr lang="es-MX" sz="931" dirty="0">
                <a:solidFill>
                  <a:srgbClr val="1D212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Helvetica Neue"/>
                <a:hlinkClick r:id="rId2"/>
              </a:rPr>
              <a:t>http://bit.ly/2B7ZV9i</a:t>
            </a:r>
            <a:endParaRPr lang="es-MX" sz="931" dirty="0">
              <a:solidFill>
                <a:srgbClr val="1D212F"/>
              </a:solidFill>
              <a:latin typeface="Gotham Book" panose="02000604040000020004" pitchFamily="50" charset="0"/>
              <a:ea typeface="MS PGothic" panose="020B0600070205080204" pitchFamily="34" charset="-128"/>
              <a:sym typeface="Helvetica Neue"/>
            </a:endParaRPr>
          </a:p>
        </p:txBody>
      </p:sp>
      <p:grpSp>
        <p:nvGrpSpPr>
          <p:cNvPr id="28" name="Grupo 27"/>
          <p:cNvGrpSpPr/>
          <p:nvPr/>
        </p:nvGrpSpPr>
        <p:grpSpPr>
          <a:xfrm>
            <a:off x="292436" y="2514013"/>
            <a:ext cx="2462776" cy="273637"/>
            <a:chOff x="1040524" y="3531476"/>
            <a:chExt cx="4609530" cy="512161"/>
          </a:xfrm>
        </p:grpSpPr>
        <p:sp>
          <p:nvSpPr>
            <p:cNvPr id="29" name="Rectángulo 28"/>
            <p:cNvSpPr/>
            <p:nvPr/>
          </p:nvSpPr>
          <p:spPr>
            <a:xfrm>
              <a:off x="1040524" y="3531476"/>
              <a:ext cx="1536509" cy="512161"/>
            </a:xfrm>
            <a:prstGeom prst="rect">
              <a:avLst/>
            </a:prstGeom>
            <a:solidFill>
              <a:srgbClr val="67C233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2577033" y="3531476"/>
              <a:ext cx="1536509" cy="512161"/>
            </a:xfrm>
            <a:prstGeom prst="rect">
              <a:avLst/>
            </a:prstGeom>
            <a:gradFill flip="none" rotWithShape="1">
              <a:gsLst>
                <a:gs pos="0">
                  <a:srgbClr val="67C233"/>
                </a:gs>
                <a:gs pos="50000">
                  <a:srgbClr val="FFC000"/>
                </a:gs>
                <a:gs pos="100000">
                  <a:srgbClr val="FF0000"/>
                </a:gs>
              </a:gsLst>
              <a:lin ang="0" scaled="1"/>
              <a:tileRect/>
            </a:gra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4113545" y="3531476"/>
              <a:ext cx="1536509" cy="512161"/>
            </a:xfrm>
            <a:prstGeom prst="rect">
              <a:avLst/>
            </a:prstGeom>
            <a:solidFill>
              <a:srgbClr val="FF0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</p:grpSp>
      <p:sp>
        <p:nvSpPr>
          <p:cNvPr id="32" name="Triángulo isósceles 31"/>
          <p:cNvSpPr/>
          <p:nvPr/>
        </p:nvSpPr>
        <p:spPr>
          <a:xfrm>
            <a:off x="2413236" y="2705706"/>
            <a:ext cx="193733" cy="180000"/>
          </a:xfrm>
          <a:prstGeom prst="triangle">
            <a:avLst/>
          </a:prstGeom>
          <a:solidFill>
            <a:srgbClr val="1D212F"/>
          </a:solidFill>
          <a:ln w="25400" cap="flat">
            <a:solidFill>
              <a:sysClr val="window" lastClr="FFFFFF"/>
            </a:solidFill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19354" tIns="19354" rIns="19354" bIns="19354" numCol="1" spcCol="38100" rtlCol="0" anchor="t">
            <a:spAutoFit/>
          </a:bodyPr>
          <a:lstStyle/>
          <a:p>
            <a:pPr defTabSz="391769" eaLnBrk="0" hangingPunct="0">
              <a:defRPr/>
            </a:pPr>
            <a:endParaRPr lang="es-MX" sz="1524" kern="0">
              <a:solidFill>
                <a:srgbClr val="FFFFFF"/>
              </a:solidFill>
              <a:ea typeface="MS PGothic" panose="020B0600070205080204" pitchFamily="34" charset="-128"/>
              <a:sym typeface="Gotham Book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1949961" y="2512513"/>
            <a:ext cx="1120284" cy="169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19354" tIns="19354" rIns="19354" bIns="19354" numCol="1" spcCol="38100" rtlCol="0" anchor="t">
            <a:spAutoFit/>
          </a:bodyPr>
          <a:lstStyle/>
          <a:p>
            <a:pPr algn="ctr" defTabSz="391769" eaLnBrk="0" hangingPunct="0">
              <a:defRPr/>
            </a:pPr>
            <a:r>
              <a:rPr lang="es-MX" sz="847" b="1" kern="0" dirty="0" smtClean="0">
                <a:solidFill>
                  <a:schemeClr val="bg1"/>
                </a:solidFill>
                <a:ea typeface="MS PGothic" panose="020B0600070205080204" pitchFamily="34" charset="-128"/>
                <a:sym typeface="Gotham Book"/>
              </a:rPr>
              <a:t>15 días</a:t>
            </a:r>
            <a:endParaRPr lang="es-MX" sz="847" b="1" kern="0" dirty="0">
              <a:solidFill>
                <a:schemeClr val="bg1"/>
              </a:solidFill>
              <a:ea typeface="MS PGothic" panose="020B0600070205080204" pitchFamily="34" charset="-128"/>
              <a:sym typeface="Gotham Book"/>
            </a:endParaRPr>
          </a:p>
        </p:txBody>
      </p:sp>
      <p:grpSp>
        <p:nvGrpSpPr>
          <p:cNvPr id="34" name="Grupo 33"/>
          <p:cNvGrpSpPr/>
          <p:nvPr/>
        </p:nvGrpSpPr>
        <p:grpSpPr>
          <a:xfrm>
            <a:off x="375563" y="3445074"/>
            <a:ext cx="2379649" cy="335816"/>
            <a:chOff x="887137" y="5987028"/>
            <a:chExt cx="1937889" cy="883075"/>
          </a:xfrm>
        </p:grpSpPr>
        <p:sp>
          <p:nvSpPr>
            <p:cNvPr id="35" name="Estrella de 5 puntas 34"/>
            <p:cNvSpPr/>
            <p:nvPr/>
          </p:nvSpPr>
          <p:spPr>
            <a:xfrm>
              <a:off x="887137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6" name="Estrella de 5 puntas 35"/>
            <p:cNvSpPr/>
            <p:nvPr/>
          </p:nvSpPr>
          <p:spPr>
            <a:xfrm>
              <a:off x="1312313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7" name="Estrella de 5 puntas 36"/>
            <p:cNvSpPr/>
            <p:nvPr/>
          </p:nvSpPr>
          <p:spPr>
            <a:xfrm>
              <a:off x="1737488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8" name="Estrella de 5 puntas 37"/>
            <p:cNvSpPr/>
            <p:nvPr/>
          </p:nvSpPr>
          <p:spPr>
            <a:xfrm>
              <a:off x="2162662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9" name="Estrella de 5 puntas 38"/>
            <p:cNvSpPr/>
            <p:nvPr/>
          </p:nvSpPr>
          <p:spPr>
            <a:xfrm>
              <a:off x="2526574" y="5987028"/>
              <a:ext cx="298452" cy="883075"/>
            </a:xfrm>
            <a:prstGeom prst="star5">
              <a:avLst/>
            </a:prstGeom>
            <a:solidFill>
              <a:schemeClr val="bg1">
                <a:lumMod val="5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42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/>
          <p:cNvCxnSpPr/>
          <p:nvPr/>
        </p:nvCxnSpPr>
        <p:spPr>
          <a:xfrm>
            <a:off x="914401" y="642003"/>
            <a:ext cx="1833280" cy="0"/>
          </a:xfrm>
          <a:prstGeom prst="line">
            <a:avLst/>
          </a:prstGeom>
          <a:ln w="28575" cmpd="sng">
            <a:solidFill>
              <a:srgbClr val="96C3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4. </a:t>
            </a:r>
            <a:r>
              <a:rPr lang="es-MX" sz="2257" dirty="0" err="1" smtClean="0">
                <a:solidFill>
                  <a:sysClr val="window" lastClr="FFFFFF"/>
                </a:solidFill>
              </a:rPr>
              <a:t>Cinemagraphs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299838" y="1105557"/>
            <a:ext cx="6861249" cy="3444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¿Cómo funciona?</a:t>
            </a:r>
          </a:p>
          <a:p>
            <a:pPr marL="0" lvl="1" defTabSz="521256" eaLnBrk="0" fontAlgn="base" hangingPunct="0"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tabLst>
                <a:tab pos="527914" algn="l"/>
              </a:tabLst>
              <a:defRPr/>
            </a:pPr>
            <a:r>
              <a:rPr lang="es-ES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Generar </a:t>
            </a:r>
            <a:r>
              <a:rPr lang="es-ES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imágenes de alto impacto que ilustren el concepto creativo e inviten a compartir los mensajes de </a:t>
            </a:r>
            <a:r>
              <a:rPr lang="es-ES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QUEST DIAGNOSTICS.</a:t>
            </a:r>
            <a:endParaRPr lang="es-ES" sz="13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Helvetica Neue"/>
            </a:endParaRPr>
          </a:p>
          <a:p>
            <a:pPr marL="0" lvl="1" defTabSz="521256" eaLnBrk="0" fontAlgn="base" hangingPunct="0"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tabLst>
                <a:tab pos="527914" algn="l"/>
              </a:tabLst>
              <a:defRPr/>
            </a:pPr>
            <a:endParaRPr lang="es-ES" sz="13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Rapidez de producción:</a:t>
            </a: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635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185" dirty="0" smtClean="0">
              <a:solidFill>
                <a:srgbClr val="2E857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Impacto y </a:t>
            </a:r>
            <a:r>
              <a:rPr lang="es-MX" sz="1200" b="1" dirty="0" err="1" smtClean="0">
                <a:latin typeface="Gotham Bold" pitchFamily="50" charset="0"/>
                <a:sym typeface="Helvetica Neue"/>
              </a:rPr>
              <a:t>engagement</a:t>
            </a:r>
            <a:r>
              <a:rPr lang="es-MX" sz="1200" b="1" dirty="0" smtClean="0">
                <a:latin typeface="Gotham Bold" pitchFamily="50" charset="0"/>
                <a:sym typeface="Helvetica Neue"/>
              </a:rPr>
              <a:t>:</a:t>
            </a: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Referencia:</a:t>
            </a:r>
          </a:p>
          <a:p>
            <a:pPr marL="5376" defTabSz="387066">
              <a:tabLst>
                <a:tab pos="527914" algn="l"/>
              </a:tabLst>
              <a:defRPr/>
            </a:pPr>
            <a:r>
              <a:rPr lang="es-MX" sz="931" dirty="0">
                <a:solidFill>
                  <a:srgbClr val="1D212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Helvetica Neue"/>
                <a:hlinkClick r:id="rId2"/>
              </a:rPr>
              <a:t>http://bit.ly/2w5RbL4</a:t>
            </a:r>
            <a:endParaRPr lang="es-MX" sz="931" dirty="0">
              <a:solidFill>
                <a:srgbClr val="1D212F"/>
              </a:solidFill>
              <a:latin typeface="Gotham Book" panose="02000604040000020004" pitchFamily="50" charset="0"/>
              <a:ea typeface="MS PGothic" panose="020B0600070205080204" pitchFamily="34" charset="-128"/>
              <a:sym typeface="Helvetica Neue"/>
            </a:endParaRPr>
          </a:p>
        </p:txBody>
      </p:sp>
      <p:grpSp>
        <p:nvGrpSpPr>
          <p:cNvPr id="28" name="Grupo 27"/>
          <p:cNvGrpSpPr/>
          <p:nvPr/>
        </p:nvGrpSpPr>
        <p:grpSpPr>
          <a:xfrm>
            <a:off x="292436" y="2514013"/>
            <a:ext cx="2462776" cy="273637"/>
            <a:chOff x="1040524" y="3531476"/>
            <a:chExt cx="4609530" cy="512161"/>
          </a:xfrm>
        </p:grpSpPr>
        <p:sp>
          <p:nvSpPr>
            <p:cNvPr id="29" name="Rectángulo 28"/>
            <p:cNvSpPr/>
            <p:nvPr/>
          </p:nvSpPr>
          <p:spPr>
            <a:xfrm>
              <a:off x="1040524" y="3531476"/>
              <a:ext cx="1536509" cy="512161"/>
            </a:xfrm>
            <a:prstGeom prst="rect">
              <a:avLst/>
            </a:prstGeom>
            <a:solidFill>
              <a:srgbClr val="67C233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2577033" y="3531476"/>
              <a:ext cx="1536509" cy="512161"/>
            </a:xfrm>
            <a:prstGeom prst="rect">
              <a:avLst/>
            </a:prstGeom>
            <a:gradFill flip="none" rotWithShape="1">
              <a:gsLst>
                <a:gs pos="0">
                  <a:srgbClr val="67C233"/>
                </a:gs>
                <a:gs pos="50000">
                  <a:srgbClr val="FFC000"/>
                </a:gs>
                <a:gs pos="100000">
                  <a:srgbClr val="FF0000"/>
                </a:gs>
              </a:gsLst>
              <a:lin ang="0" scaled="1"/>
              <a:tileRect/>
            </a:gra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4113545" y="3531476"/>
              <a:ext cx="1536509" cy="512161"/>
            </a:xfrm>
            <a:prstGeom prst="rect">
              <a:avLst/>
            </a:prstGeom>
            <a:solidFill>
              <a:srgbClr val="FF0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</p:grpSp>
      <p:sp>
        <p:nvSpPr>
          <p:cNvPr id="32" name="Triángulo isósceles 31"/>
          <p:cNvSpPr/>
          <p:nvPr/>
        </p:nvSpPr>
        <p:spPr>
          <a:xfrm>
            <a:off x="810474" y="2705706"/>
            <a:ext cx="193733" cy="180000"/>
          </a:xfrm>
          <a:prstGeom prst="triangle">
            <a:avLst/>
          </a:prstGeom>
          <a:solidFill>
            <a:srgbClr val="1D212F"/>
          </a:solidFill>
          <a:ln w="25400" cap="flat">
            <a:solidFill>
              <a:sysClr val="window" lastClr="FFFFFF"/>
            </a:solidFill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19354" tIns="19354" rIns="19354" bIns="19354" numCol="1" spcCol="38100" rtlCol="0" anchor="t">
            <a:spAutoFit/>
          </a:bodyPr>
          <a:lstStyle/>
          <a:p>
            <a:pPr defTabSz="391769" eaLnBrk="0" hangingPunct="0">
              <a:defRPr/>
            </a:pPr>
            <a:endParaRPr lang="es-MX" sz="1524" kern="0">
              <a:solidFill>
                <a:srgbClr val="FFFFFF"/>
              </a:solidFill>
              <a:ea typeface="MS PGothic" panose="020B0600070205080204" pitchFamily="34" charset="-128"/>
              <a:sym typeface="Gotham Book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347199" y="2512513"/>
            <a:ext cx="1120284" cy="169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19354" tIns="19354" rIns="19354" bIns="19354" numCol="1" spcCol="38100" rtlCol="0" anchor="t">
            <a:spAutoFit/>
          </a:bodyPr>
          <a:lstStyle/>
          <a:p>
            <a:pPr algn="ctr" defTabSz="391769" eaLnBrk="0" hangingPunct="0">
              <a:defRPr/>
            </a:pPr>
            <a:r>
              <a:rPr lang="es-MX" sz="847" b="1" kern="0" dirty="0" smtClean="0">
                <a:solidFill>
                  <a:schemeClr val="bg1"/>
                </a:solidFill>
                <a:ea typeface="MS PGothic" panose="020B0600070205080204" pitchFamily="34" charset="-128"/>
                <a:sym typeface="Gotham Book"/>
              </a:rPr>
              <a:t>2 días</a:t>
            </a:r>
            <a:endParaRPr lang="es-MX" sz="847" b="1" kern="0" dirty="0">
              <a:solidFill>
                <a:schemeClr val="bg1"/>
              </a:solidFill>
              <a:ea typeface="MS PGothic" panose="020B0600070205080204" pitchFamily="34" charset="-128"/>
              <a:sym typeface="Gotham Book"/>
            </a:endParaRPr>
          </a:p>
        </p:txBody>
      </p:sp>
      <p:grpSp>
        <p:nvGrpSpPr>
          <p:cNvPr id="34" name="Grupo 33"/>
          <p:cNvGrpSpPr/>
          <p:nvPr/>
        </p:nvGrpSpPr>
        <p:grpSpPr>
          <a:xfrm>
            <a:off x="375563" y="3445074"/>
            <a:ext cx="2379649" cy="335816"/>
            <a:chOff x="887137" y="5987028"/>
            <a:chExt cx="1937889" cy="883075"/>
          </a:xfrm>
        </p:grpSpPr>
        <p:sp>
          <p:nvSpPr>
            <p:cNvPr id="35" name="Estrella de 5 puntas 34"/>
            <p:cNvSpPr/>
            <p:nvPr/>
          </p:nvSpPr>
          <p:spPr>
            <a:xfrm>
              <a:off x="887137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6" name="Estrella de 5 puntas 35"/>
            <p:cNvSpPr/>
            <p:nvPr/>
          </p:nvSpPr>
          <p:spPr>
            <a:xfrm>
              <a:off x="1312313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7" name="Estrella de 5 puntas 36"/>
            <p:cNvSpPr/>
            <p:nvPr/>
          </p:nvSpPr>
          <p:spPr>
            <a:xfrm>
              <a:off x="1737488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8" name="Estrella de 5 puntas 37"/>
            <p:cNvSpPr/>
            <p:nvPr/>
          </p:nvSpPr>
          <p:spPr>
            <a:xfrm>
              <a:off x="2162662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9" name="Estrella de 5 puntas 38"/>
            <p:cNvSpPr/>
            <p:nvPr/>
          </p:nvSpPr>
          <p:spPr>
            <a:xfrm>
              <a:off x="2526574" y="5987028"/>
              <a:ext cx="298452" cy="883075"/>
            </a:xfrm>
            <a:prstGeom prst="star5">
              <a:avLst/>
            </a:prstGeom>
            <a:solidFill>
              <a:schemeClr val="bg1">
                <a:lumMod val="5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</p:grpSp>
      <p:pic>
        <p:nvPicPr>
          <p:cNvPr id="3074" name="Picture 2" descr="Resultado de imagen para CINEMAGRAPHS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78249"/>
            <a:ext cx="4321175" cy="242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/>
        </p:nvSpPr>
        <p:spPr>
          <a:xfrm>
            <a:off x="4486019" y="4391970"/>
            <a:ext cx="72808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000" b="1" dirty="0" smtClean="0">
                <a:latin typeface="Gotham Book" panose="02000604040000020004" pitchFamily="50" charset="0"/>
                <a:sym typeface="Helvetica Neue"/>
              </a:rPr>
              <a:t>Ejemplo</a:t>
            </a:r>
            <a:endParaRPr lang="es-MX" sz="1000" b="1" dirty="0">
              <a:latin typeface="Gotham Book" panose="02000604040000020004" pitchFamily="50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46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5. </a:t>
            </a:r>
            <a:r>
              <a:rPr lang="es-MX" sz="2257" dirty="0" smtClean="0">
                <a:solidFill>
                  <a:sysClr val="window" lastClr="FFFFFF"/>
                </a:solidFill>
              </a:rPr>
              <a:t>Boomerangs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299839" y="1105557"/>
            <a:ext cx="5986662" cy="3444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¿Cómo funciona?</a:t>
            </a:r>
          </a:p>
          <a:p>
            <a:pPr marL="0" lvl="1" defTabSz="521256" eaLnBrk="0" fontAlgn="base" hangingPunct="0"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tabLst>
                <a:tab pos="527914" algn="l"/>
              </a:tabLst>
              <a:defRPr/>
            </a:pPr>
            <a:r>
              <a:rPr lang="es-MX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Generación de imágenes secuenciales sobre los colaboradores de QUEST DIAGNOSTICS.</a:t>
            </a:r>
            <a:endParaRPr lang="es-MX" sz="13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Helvetica Neue"/>
            </a:endParaRPr>
          </a:p>
          <a:p>
            <a:pPr marL="0" lvl="1" defTabSz="521256" eaLnBrk="0" fontAlgn="base" hangingPunct="0"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tabLst>
                <a:tab pos="527914" algn="l"/>
              </a:tabLst>
              <a:defRPr/>
            </a:pPr>
            <a:endParaRPr lang="es-ES" sz="13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Rapidez de producción:</a:t>
            </a: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635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185" dirty="0" smtClean="0">
              <a:solidFill>
                <a:srgbClr val="2E857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Impacto y </a:t>
            </a:r>
            <a:r>
              <a:rPr lang="es-MX" sz="1200" b="1" dirty="0" err="1" smtClean="0">
                <a:latin typeface="Gotham Bold" pitchFamily="50" charset="0"/>
                <a:sym typeface="Helvetica Neue"/>
              </a:rPr>
              <a:t>engagement</a:t>
            </a:r>
            <a:r>
              <a:rPr lang="es-MX" sz="1200" b="1" dirty="0" smtClean="0">
                <a:latin typeface="Gotham Bold" pitchFamily="50" charset="0"/>
                <a:sym typeface="Helvetica Neue"/>
              </a:rPr>
              <a:t>:</a:t>
            </a: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Referencia:</a:t>
            </a:r>
          </a:p>
          <a:p>
            <a:pPr marL="5376" defTabSz="387066">
              <a:tabLst>
                <a:tab pos="527914" algn="l"/>
              </a:tabLst>
              <a:defRPr/>
            </a:pPr>
            <a:r>
              <a:rPr lang="es-MX" sz="931" dirty="0">
                <a:solidFill>
                  <a:srgbClr val="1D212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Helvetica Neue"/>
                <a:hlinkClick r:id="rId2"/>
              </a:rPr>
              <a:t>http://bit.ly/2A2plm6</a:t>
            </a:r>
            <a:endParaRPr lang="es-MX" sz="931" dirty="0">
              <a:solidFill>
                <a:srgbClr val="1D212F"/>
              </a:solidFill>
              <a:latin typeface="Gotham Book" panose="02000604040000020004" pitchFamily="50" charset="0"/>
              <a:ea typeface="MS PGothic" panose="020B0600070205080204" pitchFamily="34" charset="-128"/>
              <a:sym typeface="Helvetica Neue"/>
            </a:endParaRPr>
          </a:p>
        </p:txBody>
      </p:sp>
      <p:grpSp>
        <p:nvGrpSpPr>
          <p:cNvPr id="28" name="Grupo 27"/>
          <p:cNvGrpSpPr/>
          <p:nvPr/>
        </p:nvGrpSpPr>
        <p:grpSpPr>
          <a:xfrm>
            <a:off x="292436" y="2514013"/>
            <a:ext cx="2462776" cy="273637"/>
            <a:chOff x="1040524" y="3531476"/>
            <a:chExt cx="4609530" cy="512161"/>
          </a:xfrm>
        </p:grpSpPr>
        <p:sp>
          <p:nvSpPr>
            <p:cNvPr id="29" name="Rectángulo 28"/>
            <p:cNvSpPr/>
            <p:nvPr/>
          </p:nvSpPr>
          <p:spPr>
            <a:xfrm>
              <a:off x="1040524" y="3531476"/>
              <a:ext cx="1536509" cy="512161"/>
            </a:xfrm>
            <a:prstGeom prst="rect">
              <a:avLst/>
            </a:prstGeom>
            <a:solidFill>
              <a:srgbClr val="67C233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2577033" y="3531476"/>
              <a:ext cx="1536509" cy="512161"/>
            </a:xfrm>
            <a:prstGeom prst="rect">
              <a:avLst/>
            </a:prstGeom>
            <a:gradFill flip="none" rotWithShape="1">
              <a:gsLst>
                <a:gs pos="0">
                  <a:srgbClr val="67C233"/>
                </a:gs>
                <a:gs pos="50000">
                  <a:srgbClr val="FFC000"/>
                </a:gs>
                <a:gs pos="100000">
                  <a:srgbClr val="FF0000"/>
                </a:gs>
              </a:gsLst>
              <a:lin ang="0" scaled="1"/>
              <a:tileRect/>
            </a:gra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4113545" y="3531476"/>
              <a:ext cx="1536509" cy="512161"/>
            </a:xfrm>
            <a:prstGeom prst="rect">
              <a:avLst/>
            </a:prstGeom>
            <a:solidFill>
              <a:srgbClr val="FF0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375563" y="3445074"/>
            <a:ext cx="2379649" cy="335816"/>
            <a:chOff x="887137" y="5987028"/>
            <a:chExt cx="1937889" cy="883075"/>
          </a:xfrm>
        </p:grpSpPr>
        <p:sp>
          <p:nvSpPr>
            <p:cNvPr id="35" name="Estrella de 5 puntas 34"/>
            <p:cNvSpPr/>
            <p:nvPr/>
          </p:nvSpPr>
          <p:spPr>
            <a:xfrm>
              <a:off x="887137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6" name="Estrella de 5 puntas 35"/>
            <p:cNvSpPr/>
            <p:nvPr/>
          </p:nvSpPr>
          <p:spPr>
            <a:xfrm>
              <a:off x="1312313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7" name="Estrella de 5 puntas 36"/>
            <p:cNvSpPr/>
            <p:nvPr/>
          </p:nvSpPr>
          <p:spPr>
            <a:xfrm>
              <a:off x="1737488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8" name="Estrella de 5 puntas 37"/>
            <p:cNvSpPr/>
            <p:nvPr/>
          </p:nvSpPr>
          <p:spPr>
            <a:xfrm>
              <a:off x="2162662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9" name="Estrella de 5 puntas 38"/>
            <p:cNvSpPr/>
            <p:nvPr/>
          </p:nvSpPr>
          <p:spPr>
            <a:xfrm>
              <a:off x="2526574" y="5987028"/>
              <a:ext cx="298452" cy="883075"/>
            </a:xfrm>
            <a:prstGeom prst="star5">
              <a:avLst/>
            </a:prstGeom>
            <a:solidFill>
              <a:schemeClr val="bg1">
                <a:lumMod val="5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</p:grpSp>
      <p:sp>
        <p:nvSpPr>
          <p:cNvPr id="40" name="Rectángulo 39"/>
          <p:cNvSpPr/>
          <p:nvPr/>
        </p:nvSpPr>
        <p:spPr>
          <a:xfrm>
            <a:off x="4486019" y="4391970"/>
            <a:ext cx="72808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000" b="1" dirty="0" smtClean="0">
                <a:latin typeface="Gotham Book" panose="02000604040000020004" pitchFamily="50" charset="0"/>
                <a:sym typeface="Helvetica Neue"/>
              </a:rPr>
              <a:t>Ejemplo</a:t>
            </a:r>
            <a:endParaRPr lang="es-MX" sz="1000" b="1" dirty="0">
              <a:latin typeface="Gotham Book" panose="02000604040000020004" pitchFamily="50" charset="0"/>
              <a:sym typeface="Helvetica Neue"/>
            </a:endParaRPr>
          </a:p>
        </p:txBody>
      </p:sp>
      <p:pic>
        <p:nvPicPr>
          <p:cNvPr id="41" name="Picture 2" descr="Resultado de imagen para boomerang instagram video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791" y="1901247"/>
            <a:ext cx="4652438" cy="261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instagram boomerang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084" y="1999577"/>
            <a:ext cx="1362760" cy="241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riángulo isósceles 41"/>
          <p:cNvSpPr/>
          <p:nvPr/>
        </p:nvSpPr>
        <p:spPr>
          <a:xfrm>
            <a:off x="625573" y="2705706"/>
            <a:ext cx="193733" cy="180000"/>
          </a:xfrm>
          <a:prstGeom prst="triangle">
            <a:avLst/>
          </a:prstGeom>
          <a:solidFill>
            <a:srgbClr val="1D212F"/>
          </a:solidFill>
          <a:ln w="25400" cap="flat">
            <a:solidFill>
              <a:sysClr val="window" lastClr="FFFFFF"/>
            </a:solidFill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19354" tIns="19354" rIns="19354" bIns="19354" numCol="1" spcCol="38100" rtlCol="0" anchor="t">
            <a:spAutoFit/>
          </a:bodyPr>
          <a:lstStyle/>
          <a:p>
            <a:pPr defTabSz="391769" eaLnBrk="0" hangingPunct="0">
              <a:defRPr/>
            </a:pPr>
            <a:endParaRPr lang="es-MX" sz="1524" kern="0">
              <a:solidFill>
                <a:srgbClr val="FFFFFF"/>
              </a:solidFill>
              <a:ea typeface="MS PGothic" panose="020B0600070205080204" pitchFamily="34" charset="-128"/>
              <a:sym typeface="Gotham Book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162298" y="2512513"/>
            <a:ext cx="1120284" cy="169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19354" tIns="19354" rIns="19354" bIns="19354" numCol="1" spcCol="38100" rtlCol="0" anchor="t">
            <a:spAutoFit/>
          </a:bodyPr>
          <a:lstStyle/>
          <a:p>
            <a:pPr algn="ctr" defTabSz="391769" eaLnBrk="0" hangingPunct="0">
              <a:defRPr/>
            </a:pPr>
            <a:r>
              <a:rPr lang="es-MX" sz="847" b="1" kern="0" dirty="0">
                <a:solidFill>
                  <a:schemeClr val="bg1"/>
                </a:solidFill>
                <a:ea typeface="MS PGothic" panose="020B0600070205080204" pitchFamily="34" charset="-128"/>
                <a:sym typeface="Gotham Book"/>
              </a:rPr>
              <a:t>1 día</a:t>
            </a:r>
          </a:p>
        </p:txBody>
      </p:sp>
    </p:spTree>
    <p:extLst>
      <p:ext uri="{BB962C8B-B14F-4D97-AF65-F5344CB8AC3E}">
        <p14:creationId xmlns:p14="http://schemas.microsoft.com/office/powerpoint/2010/main" val="46813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marL="0" marR="0" lvl="0" indent="0" algn="l" defTabSz="36279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257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otham Thin"/>
                <a:ea typeface="+mj-ea"/>
              </a:rPr>
              <a:t>Índice</a:t>
            </a:r>
            <a:endParaRPr kumimoji="0" lang="es-MX" sz="2257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Gotham Bold" pitchFamily="50" charset="0"/>
              <a:ea typeface="+mj-ea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657349" y="1408726"/>
            <a:ext cx="4030664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buClr>
                <a:srgbClr val="FFC000"/>
              </a:buClr>
            </a:pPr>
            <a:r>
              <a:rPr lang="es-MX" sz="1400" dirty="0" smtClean="0">
                <a:solidFill>
                  <a:srgbClr val="96C311"/>
                </a:solidFill>
                <a:latin typeface="Gotham Bold" pitchFamily="50" charset="0"/>
              </a:rPr>
              <a:t>I. </a:t>
            </a:r>
            <a:r>
              <a:rPr lang="es-MX" sz="1400" dirty="0" smtClean="0">
                <a:latin typeface="Gotham Book" panose="02000604040000020004" pitchFamily="50" charset="0"/>
              </a:rPr>
              <a:t>Descripción de la estrategia.</a:t>
            </a:r>
          </a:p>
          <a:p>
            <a:pPr>
              <a:lnSpc>
                <a:spcPct val="250000"/>
              </a:lnSpc>
              <a:buClr>
                <a:srgbClr val="FFC000"/>
              </a:buClr>
            </a:pPr>
            <a:r>
              <a:rPr lang="es-MX" sz="1400" dirty="0">
                <a:solidFill>
                  <a:srgbClr val="96C311"/>
                </a:solidFill>
                <a:latin typeface="Gotham Bold" pitchFamily="50" charset="0"/>
              </a:rPr>
              <a:t>II. </a:t>
            </a:r>
            <a:r>
              <a:rPr lang="es-MX" sz="1400" dirty="0" smtClean="0">
                <a:latin typeface="Gotham Book" panose="02000604040000020004" pitchFamily="50" charset="0"/>
              </a:rPr>
              <a:t>Tácticos digitales.</a:t>
            </a:r>
          </a:p>
          <a:p>
            <a:pPr>
              <a:lnSpc>
                <a:spcPct val="250000"/>
              </a:lnSpc>
              <a:buClr>
                <a:srgbClr val="FFC000"/>
              </a:buClr>
            </a:pPr>
            <a:r>
              <a:rPr lang="es-ES" sz="1400" dirty="0">
                <a:solidFill>
                  <a:srgbClr val="96C311"/>
                </a:solidFill>
                <a:latin typeface="Gotham Bold" pitchFamily="50" charset="0"/>
              </a:rPr>
              <a:t>III. </a:t>
            </a:r>
            <a:r>
              <a:rPr lang="es-ES" sz="1400" dirty="0" smtClean="0">
                <a:latin typeface="Gotham Book" panose="02000604040000020004" pitchFamily="50" charset="0"/>
              </a:rPr>
              <a:t>Creatividades para redes sociales. </a:t>
            </a:r>
            <a:endParaRPr lang="es-MX" sz="1400" dirty="0" smtClean="0">
              <a:latin typeface="Gotham Book" panose="02000604040000020004" pitchFamily="50" charset="0"/>
            </a:endParaRPr>
          </a:p>
          <a:p>
            <a:pPr>
              <a:lnSpc>
                <a:spcPct val="250000"/>
              </a:lnSpc>
              <a:buClr>
                <a:srgbClr val="FFC000"/>
              </a:buClr>
            </a:pPr>
            <a:r>
              <a:rPr lang="es-ES" sz="1400" dirty="0" smtClean="0">
                <a:solidFill>
                  <a:srgbClr val="96C311"/>
                </a:solidFill>
                <a:latin typeface="Gotham Bold" pitchFamily="50" charset="0"/>
              </a:rPr>
              <a:t>IV. </a:t>
            </a:r>
            <a:r>
              <a:rPr lang="es-ES" sz="1400" dirty="0" smtClean="0">
                <a:latin typeface="Gotham Book" panose="02000604040000020004" pitchFamily="50" charset="0"/>
              </a:rPr>
              <a:t>Operación de la cuenta.</a:t>
            </a:r>
          </a:p>
          <a:p>
            <a:pPr>
              <a:lnSpc>
                <a:spcPct val="250000"/>
              </a:lnSpc>
              <a:buClr>
                <a:srgbClr val="FFC000"/>
              </a:buClr>
            </a:pPr>
            <a:r>
              <a:rPr lang="es-ES" sz="1400" dirty="0">
                <a:solidFill>
                  <a:srgbClr val="96C311"/>
                </a:solidFill>
                <a:latin typeface="Gotham Bold" pitchFamily="50" charset="0"/>
              </a:rPr>
              <a:t>V. </a:t>
            </a:r>
            <a:r>
              <a:rPr lang="es-MX" sz="1400" dirty="0" smtClean="0">
                <a:latin typeface="Gotham Book" panose="02000604040000020004" pitchFamily="50" charset="0"/>
              </a:rPr>
              <a:t>Presupuesto</a:t>
            </a:r>
            <a:endParaRPr lang="es-MX" sz="1400" dirty="0">
              <a:latin typeface="Gotham Book" panose="02000604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97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6. </a:t>
            </a:r>
            <a:r>
              <a:rPr lang="es-MX" sz="2257" dirty="0" smtClean="0">
                <a:solidFill>
                  <a:sysClr val="window" lastClr="FFFFFF"/>
                </a:solidFill>
              </a:rPr>
              <a:t>Facebook </a:t>
            </a:r>
            <a:r>
              <a:rPr lang="es-MX" sz="2257" dirty="0" err="1" smtClean="0">
                <a:solidFill>
                  <a:sysClr val="window" lastClr="FFFFFF"/>
                </a:solidFill>
              </a:rPr>
              <a:t>Canvas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299838" y="1105557"/>
            <a:ext cx="6861249" cy="3444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¿Cómo funciona?</a:t>
            </a:r>
          </a:p>
          <a:p>
            <a:pPr marL="0" lvl="1" defTabSz="521256" eaLnBrk="0" fontAlgn="base" hangingPunct="0"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tabLst>
                <a:tab pos="527914" algn="l"/>
              </a:tabLst>
              <a:defRPr/>
            </a:pPr>
            <a:r>
              <a:rPr lang="es-ES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Exclusivo </a:t>
            </a:r>
            <a:r>
              <a:rPr lang="es-ES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para </a:t>
            </a:r>
            <a:r>
              <a:rPr lang="es-ES" sz="1300" dirty="0" err="1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mobile</a:t>
            </a:r>
            <a:r>
              <a:rPr lang="es-ES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 Facebook, donde una secuencia de imágenes cuenta una historia de </a:t>
            </a:r>
            <a:r>
              <a:rPr lang="es-ES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QUEST DIAGNOSTICS.</a:t>
            </a:r>
            <a:endParaRPr lang="es-MX" sz="13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Helvetica Neue"/>
            </a:endParaRPr>
          </a:p>
          <a:p>
            <a:pPr marL="0" lvl="1" defTabSz="521256" eaLnBrk="0" fontAlgn="base" hangingPunct="0"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tabLst>
                <a:tab pos="527914" algn="l"/>
              </a:tabLst>
              <a:defRPr/>
            </a:pPr>
            <a:endParaRPr lang="es-ES" sz="13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Rapidez de producción:</a:t>
            </a: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635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185" dirty="0" smtClean="0">
              <a:solidFill>
                <a:srgbClr val="2E857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Impacto y </a:t>
            </a:r>
            <a:r>
              <a:rPr lang="es-MX" sz="1200" b="1" dirty="0" err="1" smtClean="0">
                <a:latin typeface="Gotham Bold" pitchFamily="50" charset="0"/>
                <a:sym typeface="Helvetica Neue"/>
              </a:rPr>
              <a:t>engagement</a:t>
            </a:r>
            <a:r>
              <a:rPr lang="es-MX" sz="1200" b="1" dirty="0" smtClean="0">
                <a:latin typeface="Gotham Bold" pitchFamily="50" charset="0"/>
                <a:sym typeface="Helvetica Neue"/>
              </a:rPr>
              <a:t>:</a:t>
            </a: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Referencia:</a:t>
            </a:r>
          </a:p>
          <a:p>
            <a:pPr marL="5376" defTabSz="387066">
              <a:tabLst>
                <a:tab pos="527914" algn="l"/>
              </a:tabLst>
              <a:defRPr/>
            </a:pPr>
            <a:r>
              <a:rPr lang="es-MX" sz="931" dirty="0">
                <a:solidFill>
                  <a:srgbClr val="1D212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Helvetica Neue"/>
                <a:hlinkClick r:id="rId2"/>
              </a:rPr>
              <a:t>http://bit.ly/2RFNsxS</a:t>
            </a:r>
            <a:endParaRPr lang="es-MX" sz="931" dirty="0">
              <a:solidFill>
                <a:srgbClr val="1D212F"/>
              </a:solidFill>
              <a:latin typeface="Gotham Book" panose="02000604040000020004" pitchFamily="50" charset="0"/>
              <a:ea typeface="MS PGothic" panose="020B0600070205080204" pitchFamily="34" charset="-128"/>
              <a:sym typeface="Helvetica Neue"/>
            </a:endParaRPr>
          </a:p>
        </p:txBody>
      </p:sp>
      <p:grpSp>
        <p:nvGrpSpPr>
          <p:cNvPr id="28" name="Grupo 27"/>
          <p:cNvGrpSpPr/>
          <p:nvPr/>
        </p:nvGrpSpPr>
        <p:grpSpPr>
          <a:xfrm>
            <a:off x="292436" y="2514013"/>
            <a:ext cx="2462776" cy="273637"/>
            <a:chOff x="1040524" y="3531476"/>
            <a:chExt cx="4609530" cy="512161"/>
          </a:xfrm>
        </p:grpSpPr>
        <p:sp>
          <p:nvSpPr>
            <p:cNvPr id="29" name="Rectángulo 28"/>
            <p:cNvSpPr/>
            <p:nvPr/>
          </p:nvSpPr>
          <p:spPr>
            <a:xfrm>
              <a:off x="1040524" y="3531476"/>
              <a:ext cx="1536509" cy="512161"/>
            </a:xfrm>
            <a:prstGeom prst="rect">
              <a:avLst/>
            </a:prstGeom>
            <a:solidFill>
              <a:srgbClr val="67C233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2577033" y="3531476"/>
              <a:ext cx="1536509" cy="512161"/>
            </a:xfrm>
            <a:prstGeom prst="rect">
              <a:avLst/>
            </a:prstGeom>
            <a:gradFill flip="none" rotWithShape="1">
              <a:gsLst>
                <a:gs pos="0">
                  <a:srgbClr val="67C233"/>
                </a:gs>
                <a:gs pos="50000">
                  <a:srgbClr val="FFC000"/>
                </a:gs>
                <a:gs pos="100000">
                  <a:srgbClr val="FF0000"/>
                </a:gs>
              </a:gsLst>
              <a:lin ang="0" scaled="1"/>
              <a:tileRect/>
            </a:gra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4113545" y="3531476"/>
              <a:ext cx="1536509" cy="512161"/>
            </a:xfrm>
            <a:prstGeom prst="rect">
              <a:avLst/>
            </a:prstGeom>
            <a:solidFill>
              <a:srgbClr val="FF0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</p:grpSp>
      <p:sp>
        <p:nvSpPr>
          <p:cNvPr id="32" name="Triángulo isósceles 31"/>
          <p:cNvSpPr/>
          <p:nvPr/>
        </p:nvSpPr>
        <p:spPr>
          <a:xfrm>
            <a:off x="1051774" y="2705706"/>
            <a:ext cx="193733" cy="180000"/>
          </a:xfrm>
          <a:prstGeom prst="triangle">
            <a:avLst/>
          </a:prstGeom>
          <a:solidFill>
            <a:srgbClr val="1D212F"/>
          </a:solidFill>
          <a:ln w="25400" cap="flat">
            <a:solidFill>
              <a:sysClr val="window" lastClr="FFFFFF"/>
            </a:solidFill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19354" tIns="19354" rIns="19354" bIns="19354" numCol="1" spcCol="38100" rtlCol="0" anchor="t">
            <a:spAutoFit/>
          </a:bodyPr>
          <a:lstStyle/>
          <a:p>
            <a:pPr defTabSz="391769" eaLnBrk="0" hangingPunct="0">
              <a:defRPr/>
            </a:pPr>
            <a:endParaRPr lang="es-MX" sz="1524" kern="0">
              <a:solidFill>
                <a:srgbClr val="FFFFFF"/>
              </a:solidFill>
              <a:ea typeface="MS PGothic" panose="020B0600070205080204" pitchFamily="34" charset="-128"/>
              <a:sym typeface="Gotham Book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588499" y="2512513"/>
            <a:ext cx="1120284" cy="169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19354" tIns="19354" rIns="19354" bIns="19354" numCol="1" spcCol="38100" rtlCol="0" anchor="t">
            <a:spAutoFit/>
          </a:bodyPr>
          <a:lstStyle/>
          <a:p>
            <a:pPr algn="ctr" defTabSz="391769" eaLnBrk="0" hangingPunct="0">
              <a:defRPr/>
            </a:pPr>
            <a:r>
              <a:rPr lang="es-MX" sz="847" b="1" kern="0" dirty="0" smtClean="0">
                <a:solidFill>
                  <a:schemeClr val="bg1"/>
                </a:solidFill>
                <a:ea typeface="MS PGothic" panose="020B0600070205080204" pitchFamily="34" charset="-128"/>
                <a:sym typeface="Gotham Book"/>
              </a:rPr>
              <a:t>3 días</a:t>
            </a:r>
            <a:endParaRPr lang="es-MX" sz="847" b="1" kern="0" dirty="0">
              <a:solidFill>
                <a:schemeClr val="bg1"/>
              </a:solidFill>
              <a:ea typeface="MS PGothic" panose="020B0600070205080204" pitchFamily="34" charset="-128"/>
              <a:sym typeface="Gotham Book"/>
            </a:endParaRPr>
          </a:p>
        </p:txBody>
      </p:sp>
      <p:grpSp>
        <p:nvGrpSpPr>
          <p:cNvPr id="34" name="Grupo 33"/>
          <p:cNvGrpSpPr/>
          <p:nvPr/>
        </p:nvGrpSpPr>
        <p:grpSpPr>
          <a:xfrm>
            <a:off x="375563" y="3445074"/>
            <a:ext cx="2379649" cy="335816"/>
            <a:chOff x="887137" y="5987028"/>
            <a:chExt cx="1937889" cy="883075"/>
          </a:xfrm>
        </p:grpSpPr>
        <p:sp>
          <p:nvSpPr>
            <p:cNvPr id="35" name="Estrella de 5 puntas 34"/>
            <p:cNvSpPr/>
            <p:nvPr/>
          </p:nvSpPr>
          <p:spPr>
            <a:xfrm>
              <a:off x="887137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6" name="Estrella de 5 puntas 35"/>
            <p:cNvSpPr/>
            <p:nvPr/>
          </p:nvSpPr>
          <p:spPr>
            <a:xfrm>
              <a:off x="1312313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7" name="Estrella de 5 puntas 36"/>
            <p:cNvSpPr/>
            <p:nvPr/>
          </p:nvSpPr>
          <p:spPr>
            <a:xfrm>
              <a:off x="1737488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8" name="Estrella de 5 puntas 37"/>
            <p:cNvSpPr/>
            <p:nvPr/>
          </p:nvSpPr>
          <p:spPr>
            <a:xfrm>
              <a:off x="2162662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9" name="Estrella de 5 puntas 38"/>
            <p:cNvSpPr/>
            <p:nvPr/>
          </p:nvSpPr>
          <p:spPr>
            <a:xfrm>
              <a:off x="2526574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</p:grpSp>
      <p:sp>
        <p:nvSpPr>
          <p:cNvPr id="40" name="Rectángulo 39"/>
          <p:cNvSpPr/>
          <p:nvPr/>
        </p:nvSpPr>
        <p:spPr>
          <a:xfrm>
            <a:off x="4486019" y="4506425"/>
            <a:ext cx="72808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000" b="1" dirty="0" smtClean="0">
                <a:latin typeface="Gotham Book" panose="02000604040000020004" pitchFamily="50" charset="0"/>
                <a:sym typeface="Helvetica Neue"/>
              </a:rPr>
              <a:t>Ejemplo</a:t>
            </a:r>
            <a:endParaRPr lang="es-MX" sz="1000" b="1" dirty="0">
              <a:latin typeface="Gotham Book" panose="02000604040000020004" pitchFamily="50" charset="0"/>
              <a:sym typeface="Helvetica Neue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5173576" y="1949663"/>
            <a:ext cx="1535449" cy="2924310"/>
            <a:chOff x="5173576" y="1654628"/>
            <a:chExt cx="1751070" cy="3365047"/>
          </a:xfrm>
        </p:grpSpPr>
        <p:sp>
          <p:nvSpPr>
            <p:cNvPr id="2" name="Rectángulo redondeado 1"/>
            <p:cNvSpPr/>
            <p:nvPr/>
          </p:nvSpPr>
          <p:spPr>
            <a:xfrm>
              <a:off x="5257800" y="1706880"/>
              <a:ext cx="1607820" cy="3276600"/>
            </a:xfrm>
            <a:prstGeom prst="roundRect">
              <a:avLst>
                <a:gd name="adj" fmla="val 124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5" name="Picture 10" descr="[crop output image]"/>
            <p:cNvPicPr>
              <a:picLocks noChangeAspect="1" noChangeArrowheads="1" noCrop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3576" y="1654628"/>
              <a:ext cx="1751070" cy="3365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396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7. </a:t>
            </a:r>
            <a:r>
              <a:rPr lang="es-MX" sz="2257" dirty="0" smtClean="0">
                <a:solidFill>
                  <a:sysClr val="window" lastClr="FFFFFF"/>
                </a:solidFill>
              </a:rPr>
              <a:t>Infografías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299838" y="1105557"/>
            <a:ext cx="7043937" cy="3444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¿Cómo funciona?</a:t>
            </a:r>
          </a:p>
          <a:p>
            <a:pPr marL="0" lvl="1" defTabSz="521256" eaLnBrk="0" fontAlgn="base" hangingPunct="0"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tabLst>
                <a:tab pos="527914" algn="l"/>
              </a:tabLst>
              <a:defRPr/>
            </a:pPr>
            <a:r>
              <a:rPr lang="es-ES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Creación </a:t>
            </a:r>
            <a:r>
              <a:rPr lang="es-ES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de una colección de infografías que ayuden a explicar </a:t>
            </a:r>
            <a:r>
              <a:rPr lang="es-ES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las líneas de servicio diagnóstico con posibilidad de poderse compartir </a:t>
            </a:r>
            <a:r>
              <a:rPr lang="es-ES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dinámicamente en redes. </a:t>
            </a:r>
          </a:p>
          <a:p>
            <a:pPr marL="0" lvl="1" defTabSz="521256" eaLnBrk="0" fontAlgn="base" hangingPunct="0"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tabLst>
                <a:tab pos="527914" algn="l"/>
              </a:tabLst>
              <a:defRPr/>
            </a:pPr>
            <a:endParaRPr lang="es-ES" sz="13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Rapidez de producción:</a:t>
            </a: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635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185" dirty="0" smtClean="0">
              <a:solidFill>
                <a:srgbClr val="2E857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Impacto y </a:t>
            </a:r>
            <a:r>
              <a:rPr lang="es-MX" sz="1200" b="1" dirty="0" err="1" smtClean="0">
                <a:latin typeface="Gotham Bold" pitchFamily="50" charset="0"/>
                <a:sym typeface="Helvetica Neue"/>
              </a:rPr>
              <a:t>engagement</a:t>
            </a:r>
            <a:r>
              <a:rPr lang="es-MX" sz="1200" b="1" dirty="0" smtClean="0">
                <a:latin typeface="Gotham Bold" pitchFamily="50" charset="0"/>
                <a:sym typeface="Helvetica Neue"/>
              </a:rPr>
              <a:t>:</a:t>
            </a: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Referencia:</a:t>
            </a:r>
          </a:p>
          <a:p>
            <a:pPr marL="5376" defTabSz="387066">
              <a:tabLst>
                <a:tab pos="527914" algn="l"/>
              </a:tabLst>
              <a:defRPr/>
            </a:pPr>
            <a:r>
              <a:rPr lang="es-MX" sz="931" dirty="0">
                <a:solidFill>
                  <a:srgbClr val="1D212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Helvetica Neue"/>
                <a:hlinkClick r:id="rId2"/>
              </a:rPr>
              <a:t>http://bit.ly/2nCALWQ</a:t>
            </a:r>
            <a:endParaRPr lang="es-MX" sz="931" dirty="0">
              <a:solidFill>
                <a:srgbClr val="1D212F"/>
              </a:solidFill>
              <a:latin typeface="Gotham Book" panose="02000604040000020004" pitchFamily="50" charset="0"/>
              <a:ea typeface="MS PGothic" panose="020B0600070205080204" pitchFamily="34" charset="-128"/>
              <a:sym typeface="Helvetica Neue"/>
            </a:endParaRPr>
          </a:p>
        </p:txBody>
      </p:sp>
      <p:grpSp>
        <p:nvGrpSpPr>
          <p:cNvPr id="28" name="Grupo 27"/>
          <p:cNvGrpSpPr/>
          <p:nvPr/>
        </p:nvGrpSpPr>
        <p:grpSpPr>
          <a:xfrm>
            <a:off x="292436" y="2514013"/>
            <a:ext cx="2462776" cy="273637"/>
            <a:chOff x="1040524" y="3531476"/>
            <a:chExt cx="4609530" cy="512161"/>
          </a:xfrm>
        </p:grpSpPr>
        <p:sp>
          <p:nvSpPr>
            <p:cNvPr id="29" name="Rectángulo 28"/>
            <p:cNvSpPr/>
            <p:nvPr/>
          </p:nvSpPr>
          <p:spPr>
            <a:xfrm>
              <a:off x="1040524" y="3531476"/>
              <a:ext cx="1536509" cy="512161"/>
            </a:xfrm>
            <a:prstGeom prst="rect">
              <a:avLst/>
            </a:prstGeom>
            <a:solidFill>
              <a:srgbClr val="67C233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2577033" y="3531476"/>
              <a:ext cx="1536509" cy="512161"/>
            </a:xfrm>
            <a:prstGeom prst="rect">
              <a:avLst/>
            </a:prstGeom>
            <a:gradFill flip="none" rotWithShape="1">
              <a:gsLst>
                <a:gs pos="0">
                  <a:srgbClr val="67C233"/>
                </a:gs>
                <a:gs pos="50000">
                  <a:srgbClr val="FFC000"/>
                </a:gs>
                <a:gs pos="100000">
                  <a:srgbClr val="FF0000"/>
                </a:gs>
              </a:gsLst>
              <a:lin ang="0" scaled="1"/>
              <a:tileRect/>
            </a:gra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4113545" y="3531476"/>
              <a:ext cx="1536509" cy="512161"/>
            </a:xfrm>
            <a:prstGeom prst="rect">
              <a:avLst/>
            </a:prstGeom>
            <a:solidFill>
              <a:srgbClr val="FF0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375563" y="3445074"/>
            <a:ext cx="2379649" cy="335816"/>
            <a:chOff x="887137" y="5987028"/>
            <a:chExt cx="1937889" cy="883075"/>
          </a:xfrm>
        </p:grpSpPr>
        <p:sp>
          <p:nvSpPr>
            <p:cNvPr id="35" name="Estrella de 5 puntas 34"/>
            <p:cNvSpPr/>
            <p:nvPr/>
          </p:nvSpPr>
          <p:spPr>
            <a:xfrm>
              <a:off x="887137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6" name="Estrella de 5 puntas 35"/>
            <p:cNvSpPr/>
            <p:nvPr/>
          </p:nvSpPr>
          <p:spPr>
            <a:xfrm>
              <a:off x="1312313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7" name="Estrella de 5 puntas 36"/>
            <p:cNvSpPr/>
            <p:nvPr/>
          </p:nvSpPr>
          <p:spPr>
            <a:xfrm>
              <a:off x="1737488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8" name="Estrella de 5 puntas 37"/>
            <p:cNvSpPr/>
            <p:nvPr/>
          </p:nvSpPr>
          <p:spPr>
            <a:xfrm>
              <a:off x="2162662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9" name="Estrella de 5 puntas 38"/>
            <p:cNvSpPr/>
            <p:nvPr/>
          </p:nvSpPr>
          <p:spPr>
            <a:xfrm>
              <a:off x="2526574" y="5987028"/>
              <a:ext cx="298452" cy="883075"/>
            </a:xfrm>
            <a:prstGeom prst="star5">
              <a:avLst/>
            </a:prstGeom>
            <a:solidFill>
              <a:schemeClr val="bg1">
                <a:lumMod val="5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</p:grpSp>
      <p:sp>
        <p:nvSpPr>
          <p:cNvPr id="40" name="Rectángulo 39"/>
          <p:cNvSpPr/>
          <p:nvPr/>
        </p:nvSpPr>
        <p:spPr>
          <a:xfrm>
            <a:off x="3927218" y="4793034"/>
            <a:ext cx="72808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000" b="1" dirty="0" smtClean="0">
                <a:latin typeface="Gotham Book" panose="02000604040000020004" pitchFamily="50" charset="0"/>
                <a:sym typeface="Helvetica Neue"/>
              </a:rPr>
              <a:t>Ejemplo</a:t>
            </a:r>
            <a:endParaRPr lang="es-MX" sz="1000" b="1" dirty="0">
              <a:latin typeface="Gotham Book" panose="02000604040000020004" pitchFamily="50" charset="0"/>
              <a:sym typeface="Helvetica Neue"/>
            </a:endParaRPr>
          </a:p>
        </p:txBody>
      </p:sp>
      <p:sp>
        <p:nvSpPr>
          <p:cNvPr id="26" name="Triángulo isósceles 25"/>
          <p:cNvSpPr/>
          <p:nvPr/>
        </p:nvSpPr>
        <p:spPr>
          <a:xfrm>
            <a:off x="1420074" y="2705706"/>
            <a:ext cx="193733" cy="180000"/>
          </a:xfrm>
          <a:prstGeom prst="triangle">
            <a:avLst/>
          </a:prstGeom>
          <a:solidFill>
            <a:srgbClr val="1D212F"/>
          </a:solidFill>
          <a:ln w="25400" cap="flat">
            <a:solidFill>
              <a:sysClr val="window" lastClr="FFFFFF"/>
            </a:solidFill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19354" tIns="19354" rIns="19354" bIns="19354" numCol="1" spcCol="38100" rtlCol="0" anchor="t">
            <a:spAutoFit/>
          </a:bodyPr>
          <a:lstStyle/>
          <a:p>
            <a:pPr defTabSz="391769" eaLnBrk="0" hangingPunct="0">
              <a:defRPr/>
            </a:pPr>
            <a:endParaRPr lang="es-MX" sz="1524" kern="0">
              <a:solidFill>
                <a:srgbClr val="FFFFFF"/>
              </a:solidFill>
              <a:ea typeface="MS PGothic" panose="020B0600070205080204" pitchFamily="34" charset="-128"/>
              <a:sym typeface="Gotham Book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956799" y="2512513"/>
            <a:ext cx="1120284" cy="169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19354" tIns="19354" rIns="19354" bIns="19354" numCol="1" spcCol="38100" rtlCol="0" anchor="t">
            <a:spAutoFit/>
          </a:bodyPr>
          <a:lstStyle/>
          <a:p>
            <a:pPr algn="ctr" defTabSz="391769" eaLnBrk="0" hangingPunct="0">
              <a:defRPr/>
            </a:pPr>
            <a:r>
              <a:rPr lang="es-MX" sz="847" b="1" kern="0" dirty="0" smtClean="0">
                <a:solidFill>
                  <a:schemeClr val="bg1"/>
                </a:solidFill>
                <a:ea typeface="MS PGothic" panose="020B0600070205080204" pitchFamily="34" charset="-128"/>
                <a:sym typeface="Gotham Book"/>
              </a:rPr>
              <a:t>5 días</a:t>
            </a:r>
            <a:endParaRPr lang="es-MX" sz="847" b="1" kern="0" dirty="0">
              <a:solidFill>
                <a:schemeClr val="bg1"/>
              </a:solidFill>
              <a:ea typeface="MS PGothic" panose="020B0600070205080204" pitchFamily="34" charset="-128"/>
              <a:sym typeface="Gotham Book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51" y="1959174"/>
            <a:ext cx="3701572" cy="320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8. </a:t>
            </a:r>
            <a:r>
              <a:rPr lang="es-MX" sz="2257" dirty="0" err="1" smtClean="0">
                <a:solidFill>
                  <a:sysClr val="window" lastClr="FFFFFF"/>
                </a:solidFill>
              </a:rPr>
              <a:t>Stories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299838" y="1105557"/>
            <a:ext cx="6861249" cy="3444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¿Cómo funciona?</a:t>
            </a:r>
          </a:p>
          <a:p>
            <a:pPr marL="0" lvl="1" defTabSz="521256" eaLnBrk="0" fontAlgn="base" hangingPunct="0"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tabLst>
                <a:tab pos="527914" algn="l"/>
              </a:tabLst>
              <a:defRPr/>
            </a:pPr>
            <a:r>
              <a:rPr lang="es-ES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Reflejar momentos especiales dentro de la organización y su vida cotidiana.</a:t>
            </a:r>
          </a:p>
          <a:p>
            <a:pPr marL="0" lvl="1" defTabSz="521256" eaLnBrk="0" fontAlgn="base" hangingPunct="0"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tabLst>
                <a:tab pos="527914" algn="l"/>
              </a:tabLst>
              <a:defRPr/>
            </a:pPr>
            <a:endParaRPr lang="es-ES" sz="13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Helvetica Neue"/>
            </a:endParaRPr>
          </a:p>
          <a:p>
            <a:pPr marL="0" lvl="1" defTabSz="521256" eaLnBrk="0" fontAlgn="base" hangingPunct="0"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tabLst>
                <a:tab pos="527914" algn="l"/>
              </a:tabLst>
              <a:defRPr/>
            </a:pPr>
            <a:endParaRPr lang="es-ES" sz="13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Rapidez de producción:</a:t>
            </a: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635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185" dirty="0" smtClean="0">
              <a:solidFill>
                <a:srgbClr val="2E857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Impacto y </a:t>
            </a:r>
            <a:r>
              <a:rPr lang="es-MX" sz="1200" b="1" dirty="0" err="1" smtClean="0">
                <a:latin typeface="Gotham Bold" pitchFamily="50" charset="0"/>
                <a:sym typeface="Helvetica Neue"/>
              </a:rPr>
              <a:t>engagement</a:t>
            </a:r>
            <a:r>
              <a:rPr lang="es-MX" sz="1200" b="1" dirty="0" smtClean="0">
                <a:latin typeface="Gotham Bold" pitchFamily="50" charset="0"/>
                <a:sym typeface="Helvetica Neue"/>
              </a:rPr>
              <a:t>:</a:t>
            </a: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Referencia:</a:t>
            </a:r>
          </a:p>
          <a:p>
            <a:pPr marL="5376" defTabSz="387066">
              <a:tabLst>
                <a:tab pos="527914" algn="l"/>
              </a:tabLst>
              <a:defRPr/>
            </a:pPr>
            <a:r>
              <a:rPr lang="es-MX" sz="931" dirty="0">
                <a:solidFill>
                  <a:srgbClr val="1D212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Helvetica Neue"/>
                <a:hlinkClick r:id="rId2"/>
              </a:rPr>
              <a:t>http://bit.ly/2Oy5r6O</a:t>
            </a:r>
            <a:endParaRPr lang="es-MX" sz="931" dirty="0">
              <a:solidFill>
                <a:srgbClr val="1D212F"/>
              </a:solidFill>
              <a:latin typeface="Gotham Book" panose="02000604040000020004" pitchFamily="50" charset="0"/>
              <a:ea typeface="MS PGothic" panose="020B0600070205080204" pitchFamily="34" charset="-128"/>
              <a:sym typeface="Helvetica Neue"/>
            </a:endParaRPr>
          </a:p>
        </p:txBody>
      </p:sp>
      <p:grpSp>
        <p:nvGrpSpPr>
          <p:cNvPr id="28" name="Grupo 27"/>
          <p:cNvGrpSpPr/>
          <p:nvPr/>
        </p:nvGrpSpPr>
        <p:grpSpPr>
          <a:xfrm>
            <a:off x="292436" y="2514013"/>
            <a:ext cx="2462776" cy="273637"/>
            <a:chOff x="1040524" y="3531476"/>
            <a:chExt cx="4609530" cy="512161"/>
          </a:xfrm>
        </p:grpSpPr>
        <p:sp>
          <p:nvSpPr>
            <p:cNvPr id="29" name="Rectángulo 28"/>
            <p:cNvSpPr/>
            <p:nvPr/>
          </p:nvSpPr>
          <p:spPr>
            <a:xfrm>
              <a:off x="1040524" y="3531476"/>
              <a:ext cx="1536509" cy="512161"/>
            </a:xfrm>
            <a:prstGeom prst="rect">
              <a:avLst/>
            </a:prstGeom>
            <a:solidFill>
              <a:srgbClr val="67C233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2577033" y="3531476"/>
              <a:ext cx="1536509" cy="512161"/>
            </a:xfrm>
            <a:prstGeom prst="rect">
              <a:avLst/>
            </a:prstGeom>
            <a:gradFill flip="none" rotWithShape="1">
              <a:gsLst>
                <a:gs pos="0">
                  <a:srgbClr val="67C233"/>
                </a:gs>
                <a:gs pos="50000">
                  <a:srgbClr val="FFC000"/>
                </a:gs>
                <a:gs pos="100000">
                  <a:srgbClr val="FF0000"/>
                </a:gs>
              </a:gsLst>
              <a:lin ang="0" scaled="1"/>
              <a:tileRect/>
            </a:gra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4113545" y="3531476"/>
              <a:ext cx="1536509" cy="512161"/>
            </a:xfrm>
            <a:prstGeom prst="rect">
              <a:avLst/>
            </a:prstGeom>
            <a:solidFill>
              <a:srgbClr val="FF0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375563" y="3445074"/>
            <a:ext cx="2379649" cy="335816"/>
            <a:chOff x="887137" y="5987028"/>
            <a:chExt cx="1937889" cy="883075"/>
          </a:xfrm>
        </p:grpSpPr>
        <p:sp>
          <p:nvSpPr>
            <p:cNvPr id="35" name="Estrella de 5 puntas 34"/>
            <p:cNvSpPr/>
            <p:nvPr/>
          </p:nvSpPr>
          <p:spPr>
            <a:xfrm>
              <a:off x="887137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6" name="Estrella de 5 puntas 35"/>
            <p:cNvSpPr/>
            <p:nvPr/>
          </p:nvSpPr>
          <p:spPr>
            <a:xfrm>
              <a:off x="1312313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7" name="Estrella de 5 puntas 36"/>
            <p:cNvSpPr/>
            <p:nvPr/>
          </p:nvSpPr>
          <p:spPr>
            <a:xfrm>
              <a:off x="1737488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8" name="Estrella de 5 puntas 37"/>
            <p:cNvSpPr/>
            <p:nvPr/>
          </p:nvSpPr>
          <p:spPr>
            <a:xfrm>
              <a:off x="2162662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9" name="Estrella de 5 puntas 38"/>
            <p:cNvSpPr/>
            <p:nvPr/>
          </p:nvSpPr>
          <p:spPr>
            <a:xfrm>
              <a:off x="2526574" y="5987028"/>
              <a:ext cx="298452" cy="883075"/>
            </a:xfrm>
            <a:prstGeom prst="star5">
              <a:avLst/>
            </a:prstGeom>
            <a:solidFill>
              <a:schemeClr val="bg1">
                <a:lumMod val="5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</p:grpSp>
      <p:sp>
        <p:nvSpPr>
          <p:cNvPr id="40" name="Rectángulo 39"/>
          <p:cNvSpPr/>
          <p:nvPr/>
        </p:nvSpPr>
        <p:spPr>
          <a:xfrm>
            <a:off x="4486019" y="4285903"/>
            <a:ext cx="72808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000" b="1" dirty="0" smtClean="0">
                <a:latin typeface="Gotham Book" panose="02000604040000020004" pitchFamily="50" charset="0"/>
                <a:sym typeface="Helvetica Neue"/>
              </a:rPr>
              <a:t>Ejemplo</a:t>
            </a:r>
            <a:endParaRPr lang="es-MX" sz="1000" b="1" dirty="0">
              <a:latin typeface="Gotham Book" panose="02000604040000020004" pitchFamily="50" charset="0"/>
              <a:sym typeface="Helvetica Neue"/>
            </a:endParaRPr>
          </a:p>
        </p:txBody>
      </p:sp>
      <p:sp>
        <p:nvSpPr>
          <p:cNvPr id="23" name="Triángulo isósceles 22"/>
          <p:cNvSpPr/>
          <p:nvPr/>
        </p:nvSpPr>
        <p:spPr>
          <a:xfrm>
            <a:off x="810474" y="2705706"/>
            <a:ext cx="193733" cy="180000"/>
          </a:xfrm>
          <a:prstGeom prst="triangle">
            <a:avLst/>
          </a:prstGeom>
          <a:solidFill>
            <a:srgbClr val="1D212F"/>
          </a:solidFill>
          <a:ln w="25400" cap="flat">
            <a:solidFill>
              <a:sysClr val="window" lastClr="FFFFFF"/>
            </a:solidFill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19354" tIns="19354" rIns="19354" bIns="19354" numCol="1" spcCol="38100" rtlCol="0" anchor="t">
            <a:spAutoFit/>
          </a:bodyPr>
          <a:lstStyle/>
          <a:p>
            <a:pPr defTabSz="391769" eaLnBrk="0" hangingPunct="0">
              <a:defRPr/>
            </a:pPr>
            <a:endParaRPr lang="es-MX" sz="1524" kern="0">
              <a:solidFill>
                <a:srgbClr val="FFFFFF"/>
              </a:solidFill>
              <a:ea typeface="MS PGothic" panose="020B0600070205080204" pitchFamily="34" charset="-128"/>
              <a:sym typeface="Gotham Book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347199" y="2512513"/>
            <a:ext cx="1120284" cy="169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19354" tIns="19354" rIns="19354" bIns="19354" numCol="1" spcCol="38100" rtlCol="0" anchor="t">
            <a:spAutoFit/>
          </a:bodyPr>
          <a:lstStyle/>
          <a:p>
            <a:pPr algn="ctr" defTabSz="391769" eaLnBrk="0" hangingPunct="0">
              <a:defRPr/>
            </a:pPr>
            <a:r>
              <a:rPr lang="es-MX" sz="847" b="1" kern="0" dirty="0" smtClean="0">
                <a:solidFill>
                  <a:schemeClr val="bg1"/>
                </a:solidFill>
                <a:ea typeface="MS PGothic" panose="020B0600070205080204" pitchFamily="34" charset="-128"/>
                <a:sym typeface="Gotham Book"/>
              </a:rPr>
              <a:t>2 días</a:t>
            </a:r>
            <a:endParaRPr lang="es-MX" sz="847" b="1" kern="0" dirty="0">
              <a:solidFill>
                <a:schemeClr val="bg1"/>
              </a:solidFill>
              <a:ea typeface="MS PGothic" panose="020B0600070205080204" pitchFamily="34" charset="-128"/>
              <a:sym typeface="Gotham Book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4564550" y="1848532"/>
            <a:ext cx="4586901" cy="2398760"/>
            <a:chOff x="4564550" y="1848532"/>
            <a:chExt cx="4586901" cy="2398760"/>
          </a:xfrm>
        </p:grpSpPr>
        <p:grpSp>
          <p:nvGrpSpPr>
            <p:cNvPr id="25" name="Grupo 24"/>
            <p:cNvGrpSpPr/>
            <p:nvPr/>
          </p:nvGrpSpPr>
          <p:grpSpPr>
            <a:xfrm>
              <a:off x="4564550" y="1848532"/>
              <a:ext cx="4586901" cy="2398760"/>
              <a:chOff x="10782163" y="3691529"/>
              <a:chExt cx="10834962" cy="5666237"/>
            </a:xfrm>
          </p:grpSpPr>
          <p:pic>
            <p:nvPicPr>
              <p:cNvPr id="32" name="Picture 2" descr="Resultado de imagen para instagram stories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82163" y="3691529"/>
                <a:ext cx="10817362" cy="5666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Resultado de imagen para instagram stories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799763" y="3691529"/>
                <a:ext cx="4309608" cy="5666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Resultado de imagen para instagram stories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7510997" y="3691529"/>
                <a:ext cx="4106128" cy="5666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44" name="Picture 4" descr="[crop output image]"/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3893" y="2287077"/>
              <a:ext cx="987507" cy="1756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0658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9. </a:t>
            </a:r>
            <a:r>
              <a:rPr lang="es-MX" sz="2257" dirty="0" err="1" smtClean="0">
                <a:solidFill>
                  <a:sysClr val="window" lastClr="FFFFFF"/>
                </a:solidFill>
              </a:rPr>
              <a:t>Loop</a:t>
            </a:r>
            <a:r>
              <a:rPr lang="es-MX" sz="2257" dirty="0" smtClean="0">
                <a:solidFill>
                  <a:sysClr val="window" lastClr="FFFFFF"/>
                </a:solidFill>
              </a:rPr>
              <a:t> animado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299838" y="1105557"/>
            <a:ext cx="6861249" cy="3444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¿Cómo funciona?</a:t>
            </a:r>
          </a:p>
          <a:p>
            <a:pPr marL="0" lvl="1" defTabSz="521256" eaLnBrk="0" fontAlgn="base" hangingPunct="0"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tabLst>
                <a:tab pos="527914" algn="l"/>
              </a:tabLst>
              <a:defRPr/>
            </a:pPr>
            <a:r>
              <a:rPr lang="es-ES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Generación </a:t>
            </a:r>
            <a:r>
              <a:rPr lang="es-ES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de animaciones didácticas tipo </a:t>
            </a:r>
            <a:r>
              <a:rPr lang="es-ES" sz="1300" dirty="0" err="1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loop</a:t>
            </a:r>
            <a:r>
              <a:rPr lang="es-ES" sz="13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, que ayuden a entender diferentes aspectos de la industria </a:t>
            </a:r>
            <a:r>
              <a:rPr lang="es-ES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de la salud y el diagnóstico clínico.</a:t>
            </a:r>
            <a:endParaRPr lang="es-ES" sz="13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Helvetica Neue"/>
            </a:endParaRPr>
          </a:p>
          <a:p>
            <a:pPr marL="0" lvl="1" defTabSz="521256" eaLnBrk="0" fontAlgn="base" hangingPunct="0"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tabLst>
                <a:tab pos="527914" algn="l"/>
              </a:tabLst>
              <a:defRPr/>
            </a:pPr>
            <a:endParaRPr lang="es-ES" sz="1300" dirty="0" smtClean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Rapidez de producción:</a:t>
            </a: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635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185" dirty="0" smtClean="0">
              <a:solidFill>
                <a:srgbClr val="2E857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Impacto y </a:t>
            </a:r>
            <a:r>
              <a:rPr lang="es-MX" sz="1200" b="1" dirty="0" err="1" smtClean="0">
                <a:latin typeface="Gotham Bold" pitchFamily="50" charset="0"/>
                <a:sym typeface="Helvetica Neue"/>
              </a:rPr>
              <a:t>engagement</a:t>
            </a:r>
            <a:r>
              <a:rPr lang="es-MX" sz="1200" b="1" dirty="0" smtClean="0">
                <a:latin typeface="Gotham Bold" pitchFamily="50" charset="0"/>
                <a:sym typeface="Helvetica Neue"/>
              </a:rPr>
              <a:t>:</a:t>
            </a: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Referencia:</a:t>
            </a:r>
          </a:p>
          <a:p>
            <a:pPr marL="5376" defTabSz="387066">
              <a:tabLst>
                <a:tab pos="527914" algn="l"/>
              </a:tabLst>
              <a:defRPr/>
            </a:pPr>
            <a:r>
              <a:rPr lang="es-MX" sz="931" dirty="0">
                <a:solidFill>
                  <a:srgbClr val="1D212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Helvetica Neue"/>
                <a:hlinkClick r:id="rId2"/>
              </a:rPr>
              <a:t>http://bit.ly/2w3fPMz</a:t>
            </a:r>
            <a:endParaRPr lang="es-MX" sz="931" dirty="0">
              <a:solidFill>
                <a:srgbClr val="1D212F"/>
              </a:solidFill>
              <a:latin typeface="Gotham Book" panose="02000604040000020004" pitchFamily="50" charset="0"/>
              <a:ea typeface="MS PGothic" panose="020B0600070205080204" pitchFamily="34" charset="-128"/>
              <a:sym typeface="Helvetica Neue"/>
            </a:endParaRPr>
          </a:p>
        </p:txBody>
      </p:sp>
      <p:grpSp>
        <p:nvGrpSpPr>
          <p:cNvPr id="28" name="Grupo 27"/>
          <p:cNvGrpSpPr/>
          <p:nvPr/>
        </p:nvGrpSpPr>
        <p:grpSpPr>
          <a:xfrm>
            <a:off x="292436" y="2514013"/>
            <a:ext cx="2462776" cy="273637"/>
            <a:chOff x="1040524" y="3531476"/>
            <a:chExt cx="4609530" cy="512161"/>
          </a:xfrm>
        </p:grpSpPr>
        <p:sp>
          <p:nvSpPr>
            <p:cNvPr id="29" name="Rectángulo 28"/>
            <p:cNvSpPr/>
            <p:nvPr/>
          </p:nvSpPr>
          <p:spPr>
            <a:xfrm>
              <a:off x="1040524" y="3531476"/>
              <a:ext cx="1536509" cy="512161"/>
            </a:xfrm>
            <a:prstGeom prst="rect">
              <a:avLst/>
            </a:prstGeom>
            <a:solidFill>
              <a:srgbClr val="67C233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2577033" y="3531476"/>
              <a:ext cx="1536509" cy="512161"/>
            </a:xfrm>
            <a:prstGeom prst="rect">
              <a:avLst/>
            </a:prstGeom>
            <a:gradFill flip="none" rotWithShape="1">
              <a:gsLst>
                <a:gs pos="0">
                  <a:srgbClr val="67C233"/>
                </a:gs>
                <a:gs pos="50000">
                  <a:srgbClr val="FFC000"/>
                </a:gs>
                <a:gs pos="100000">
                  <a:srgbClr val="FF0000"/>
                </a:gs>
              </a:gsLst>
              <a:lin ang="0" scaled="1"/>
              <a:tileRect/>
            </a:gra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4113545" y="3531476"/>
              <a:ext cx="1536509" cy="512161"/>
            </a:xfrm>
            <a:prstGeom prst="rect">
              <a:avLst/>
            </a:prstGeom>
            <a:solidFill>
              <a:srgbClr val="FF0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375563" y="3445074"/>
            <a:ext cx="2379649" cy="335816"/>
            <a:chOff x="887137" y="5987028"/>
            <a:chExt cx="1937889" cy="883075"/>
          </a:xfrm>
        </p:grpSpPr>
        <p:sp>
          <p:nvSpPr>
            <p:cNvPr id="35" name="Estrella de 5 puntas 34"/>
            <p:cNvSpPr/>
            <p:nvPr/>
          </p:nvSpPr>
          <p:spPr>
            <a:xfrm>
              <a:off x="887137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6" name="Estrella de 5 puntas 35"/>
            <p:cNvSpPr/>
            <p:nvPr/>
          </p:nvSpPr>
          <p:spPr>
            <a:xfrm>
              <a:off x="1312313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7" name="Estrella de 5 puntas 36"/>
            <p:cNvSpPr/>
            <p:nvPr/>
          </p:nvSpPr>
          <p:spPr>
            <a:xfrm>
              <a:off x="1737488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8" name="Estrella de 5 puntas 37"/>
            <p:cNvSpPr/>
            <p:nvPr/>
          </p:nvSpPr>
          <p:spPr>
            <a:xfrm>
              <a:off x="2162662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9" name="Estrella de 5 puntas 38"/>
            <p:cNvSpPr/>
            <p:nvPr/>
          </p:nvSpPr>
          <p:spPr>
            <a:xfrm>
              <a:off x="2526574" y="5987028"/>
              <a:ext cx="298452" cy="883075"/>
            </a:xfrm>
            <a:prstGeom prst="star5">
              <a:avLst/>
            </a:prstGeom>
            <a:solidFill>
              <a:schemeClr val="bg1">
                <a:lumMod val="5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</p:grpSp>
      <p:sp>
        <p:nvSpPr>
          <p:cNvPr id="40" name="Rectángulo 39"/>
          <p:cNvSpPr/>
          <p:nvPr/>
        </p:nvSpPr>
        <p:spPr>
          <a:xfrm>
            <a:off x="4486019" y="4702534"/>
            <a:ext cx="72808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000" b="1" dirty="0" smtClean="0">
                <a:latin typeface="Gotham Book" panose="02000604040000020004" pitchFamily="50" charset="0"/>
                <a:sym typeface="Helvetica Neue"/>
              </a:rPr>
              <a:t>Ejemplo</a:t>
            </a:r>
            <a:endParaRPr lang="es-MX" sz="1000" b="1" dirty="0">
              <a:latin typeface="Gotham Book" panose="02000604040000020004" pitchFamily="50" charset="0"/>
              <a:sym typeface="Helvetica Neue"/>
            </a:endParaRPr>
          </a:p>
        </p:txBody>
      </p:sp>
      <p:sp>
        <p:nvSpPr>
          <p:cNvPr id="23" name="Triángulo isósceles 22"/>
          <p:cNvSpPr/>
          <p:nvPr/>
        </p:nvSpPr>
        <p:spPr>
          <a:xfrm>
            <a:off x="810474" y="2705706"/>
            <a:ext cx="193733" cy="180000"/>
          </a:xfrm>
          <a:prstGeom prst="triangle">
            <a:avLst/>
          </a:prstGeom>
          <a:solidFill>
            <a:srgbClr val="1D212F"/>
          </a:solidFill>
          <a:ln w="25400" cap="flat">
            <a:solidFill>
              <a:sysClr val="window" lastClr="FFFFFF"/>
            </a:solidFill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19354" tIns="19354" rIns="19354" bIns="19354" numCol="1" spcCol="38100" rtlCol="0" anchor="t">
            <a:spAutoFit/>
          </a:bodyPr>
          <a:lstStyle/>
          <a:p>
            <a:pPr defTabSz="391769" eaLnBrk="0" hangingPunct="0">
              <a:defRPr/>
            </a:pPr>
            <a:endParaRPr lang="es-MX" sz="1524" kern="0">
              <a:solidFill>
                <a:srgbClr val="FFFFFF"/>
              </a:solidFill>
              <a:ea typeface="MS PGothic" panose="020B0600070205080204" pitchFamily="34" charset="-128"/>
              <a:sym typeface="Gotham Book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347199" y="2512513"/>
            <a:ext cx="1120284" cy="169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19354" tIns="19354" rIns="19354" bIns="19354" numCol="1" spcCol="38100" rtlCol="0" anchor="t">
            <a:spAutoFit/>
          </a:bodyPr>
          <a:lstStyle/>
          <a:p>
            <a:pPr algn="ctr" defTabSz="391769" eaLnBrk="0" hangingPunct="0">
              <a:defRPr/>
            </a:pPr>
            <a:r>
              <a:rPr lang="es-MX" sz="847" b="1" kern="0" dirty="0" smtClean="0">
                <a:solidFill>
                  <a:schemeClr val="bg1"/>
                </a:solidFill>
                <a:ea typeface="MS PGothic" panose="020B0600070205080204" pitchFamily="34" charset="-128"/>
                <a:sym typeface="Gotham Book"/>
              </a:rPr>
              <a:t>2 días</a:t>
            </a:r>
            <a:endParaRPr lang="es-MX" sz="847" b="1" kern="0" dirty="0">
              <a:solidFill>
                <a:schemeClr val="bg1"/>
              </a:solidFill>
              <a:ea typeface="MS PGothic" panose="020B0600070205080204" pitchFamily="34" charset="-128"/>
              <a:sym typeface="Gotham Book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4740395" y="1917650"/>
            <a:ext cx="3721883" cy="2791412"/>
            <a:chOff x="4740395" y="1917650"/>
            <a:chExt cx="3721883" cy="2791412"/>
          </a:xfrm>
        </p:grpSpPr>
        <p:pic>
          <p:nvPicPr>
            <p:cNvPr id="11266" name="Picture 2" descr="Resultado de imagen para health animations"/>
            <p:cNvPicPr>
              <a:picLocks noChangeAspect="1" noChangeArrowheads="1" noCrop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0395" y="1917650"/>
              <a:ext cx="3721883" cy="2791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2398" y="2864644"/>
              <a:ext cx="296165" cy="108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939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10. </a:t>
            </a:r>
            <a:r>
              <a:rPr lang="es-MX" sz="2257" dirty="0" err="1">
                <a:solidFill>
                  <a:sysClr val="window" lastClr="FFFFFF"/>
                </a:solidFill>
              </a:rPr>
              <a:t>Webinars</a:t>
            </a:r>
            <a:endParaRPr lang="es-MX" sz="2257" dirty="0">
              <a:solidFill>
                <a:sysClr val="window" lastClr="FFFFFF"/>
              </a:solidFill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299838" y="1105557"/>
            <a:ext cx="6861249" cy="3444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¿Cómo funciona?</a:t>
            </a:r>
          </a:p>
          <a:p>
            <a:pPr marL="0" lvl="1" defTabSz="521256" eaLnBrk="0" fontAlgn="base" hangingPunct="0"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tabLst>
                <a:tab pos="527914" algn="l"/>
              </a:tabLst>
              <a:defRPr/>
            </a:pPr>
            <a:r>
              <a:rPr lang="es-ES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Transmisiones </a:t>
            </a:r>
            <a:r>
              <a:rPr lang="es-ES" sz="1300" dirty="0" err="1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streaming</a:t>
            </a:r>
            <a:r>
              <a:rPr lang="es-ES" sz="13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Helvetica Neue"/>
              </a:rPr>
              <a:t> por redes sociales con expertos y especialistas de QUEST DIAGNOSTICS, explicando temas alrededor de sus productos y la ciencia.</a:t>
            </a:r>
            <a:endParaRPr lang="es-ES" sz="13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Helvetica Neue"/>
            </a:endParaRPr>
          </a:p>
          <a:p>
            <a:pPr marL="0" lvl="1" defTabSz="521256" eaLnBrk="0" fontAlgn="base" hangingPunct="0"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SzPct val="100000"/>
              <a:tabLst>
                <a:tab pos="527914" algn="l"/>
              </a:tabLst>
              <a:defRPr/>
            </a:pPr>
            <a:endParaRPr lang="es-ES" sz="1300" dirty="0" smtClean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Rapidez de producción:</a:t>
            </a: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635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185" dirty="0" smtClean="0">
              <a:solidFill>
                <a:srgbClr val="2E857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Impacto y </a:t>
            </a:r>
            <a:r>
              <a:rPr lang="es-MX" sz="1200" b="1" dirty="0" err="1" smtClean="0">
                <a:latin typeface="Gotham Bold" pitchFamily="50" charset="0"/>
                <a:sym typeface="Helvetica Neue"/>
              </a:rPr>
              <a:t>engagement</a:t>
            </a:r>
            <a:r>
              <a:rPr lang="es-MX" sz="1200" b="1" dirty="0" smtClean="0">
                <a:latin typeface="Gotham Bold" pitchFamily="50" charset="0"/>
                <a:sym typeface="Helvetica Neue"/>
              </a:rPr>
              <a:t>:</a:t>
            </a: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marL="5376" defTabSz="387066">
              <a:tabLst>
                <a:tab pos="527914" algn="l"/>
              </a:tabLst>
              <a:defRPr/>
            </a:pPr>
            <a:endParaRPr lang="es-MX" sz="1058" dirty="0">
              <a:solidFill>
                <a:srgbClr val="1D212F"/>
              </a:solidFill>
              <a:latin typeface="Gotham Bold" pitchFamily="50" charset="0"/>
              <a:ea typeface="MS PGothic" panose="020B0600070205080204" pitchFamily="34" charset="-128"/>
              <a:sym typeface="Helvetica Neue"/>
            </a:endParaRPr>
          </a:p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200" b="1" dirty="0" smtClean="0">
                <a:latin typeface="Gotham Bold" pitchFamily="50" charset="0"/>
                <a:sym typeface="Helvetica Neue"/>
              </a:rPr>
              <a:t>Referencia:</a:t>
            </a:r>
          </a:p>
          <a:p>
            <a:pPr marL="5376" defTabSz="387066">
              <a:tabLst>
                <a:tab pos="527914" algn="l"/>
              </a:tabLst>
              <a:defRPr/>
            </a:pPr>
            <a:r>
              <a:rPr lang="es-MX" sz="931" dirty="0">
                <a:solidFill>
                  <a:srgbClr val="1D212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Helvetica Neue"/>
              </a:rPr>
              <a:t>http://bit.ly/2NFZCqV</a:t>
            </a:r>
          </a:p>
        </p:txBody>
      </p:sp>
      <p:grpSp>
        <p:nvGrpSpPr>
          <p:cNvPr id="28" name="Grupo 27"/>
          <p:cNvGrpSpPr/>
          <p:nvPr/>
        </p:nvGrpSpPr>
        <p:grpSpPr>
          <a:xfrm>
            <a:off x="292436" y="2514013"/>
            <a:ext cx="2462776" cy="273637"/>
            <a:chOff x="1040524" y="3531476"/>
            <a:chExt cx="4609530" cy="512161"/>
          </a:xfrm>
        </p:grpSpPr>
        <p:sp>
          <p:nvSpPr>
            <p:cNvPr id="29" name="Rectángulo 28"/>
            <p:cNvSpPr/>
            <p:nvPr/>
          </p:nvSpPr>
          <p:spPr>
            <a:xfrm>
              <a:off x="1040524" y="3531476"/>
              <a:ext cx="1536509" cy="512161"/>
            </a:xfrm>
            <a:prstGeom prst="rect">
              <a:avLst/>
            </a:prstGeom>
            <a:solidFill>
              <a:srgbClr val="67C233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2577033" y="3531476"/>
              <a:ext cx="1536509" cy="512161"/>
            </a:xfrm>
            <a:prstGeom prst="rect">
              <a:avLst/>
            </a:prstGeom>
            <a:gradFill flip="none" rotWithShape="1">
              <a:gsLst>
                <a:gs pos="0">
                  <a:srgbClr val="67C233"/>
                </a:gs>
                <a:gs pos="50000">
                  <a:srgbClr val="FFC000"/>
                </a:gs>
                <a:gs pos="100000">
                  <a:srgbClr val="FF0000"/>
                </a:gs>
              </a:gsLst>
              <a:lin ang="0" scaled="1"/>
              <a:tileRect/>
            </a:gra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4113545" y="3531476"/>
              <a:ext cx="1536509" cy="512161"/>
            </a:xfrm>
            <a:prstGeom prst="rect">
              <a:avLst/>
            </a:prstGeom>
            <a:solidFill>
              <a:srgbClr val="FF0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375563" y="3445074"/>
            <a:ext cx="2379649" cy="335816"/>
            <a:chOff x="887137" y="5987028"/>
            <a:chExt cx="1937889" cy="883075"/>
          </a:xfrm>
        </p:grpSpPr>
        <p:sp>
          <p:nvSpPr>
            <p:cNvPr id="35" name="Estrella de 5 puntas 34"/>
            <p:cNvSpPr/>
            <p:nvPr/>
          </p:nvSpPr>
          <p:spPr>
            <a:xfrm>
              <a:off x="887137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6" name="Estrella de 5 puntas 35"/>
            <p:cNvSpPr/>
            <p:nvPr/>
          </p:nvSpPr>
          <p:spPr>
            <a:xfrm>
              <a:off x="1312313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7" name="Estrella de 5 puntas 36"/>
            <p:cNvSpPr/>
            <p:nvPr/>
          </p:nvSpPr>
          <p:spPr>
            <a:xfrm>
              <a:off x="1737488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8" name="Estrella de 5 puntas 37"/>
            <p:cNvSpPr/>
            <p:nvPr/>
          </p:nvSpPr>
          <p:spPr>
            <a:xfrm>
              <a:off x="2162662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  <p:sp>
          <p:nvSpPr>
            <p:cNvPr id="39" name="Estrella de 5 puntas 38"/>
            <p:cNvSpPr/>
            <p:nvPr/>
          </p:nvSpPr>
          <p:spPr>
            <a:xfrm>
              <a:off x="2526574" y="5987028"/>
              <a:ext cx="298452" cy="883075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19354" tIns="19354" rIns="19354" bIns="19354" numCol="1" spcCol="38100" rtlCol="0" anchor="t">
              <a:spAutoFit/>
            </a:bodyPr>
            <a:lstStyle/>
            <a:p>
              <a:pPr defTabSz="391769" eaLnBrk="0" hangingPunct="0">
                <a:defRPr/>
              </a:pPr>
              <a:endParaRPr lang="es-MX" sz="1524" kern="0">
                <a:solidFill>
                  <a:srgbClr val="FFFFFF"/>
                </a:solidFill>
                <a:ea typeface="MS PGothic" panose="020B0600070205080204" pitchFamily="34" charset="-128"/>
                <a:sym typeface="Gotham Book"/>
              </a:endParaRPr>
            </a:p>
          </p:txBody>
        </p:sp>
      </p:grpSp>
      <p:sp>
        <p:nvSpPr>
          <p:cNvPr id="40" name="Rectángulo 39"/>
          <p:cNvSpPr/>
          <p:nvPr/>
        </p:nvSpPr>
        <p:spPr>
          <a:xfrm>
            <a:off x="3983225" y="4146008"/>
            <a:ext cx="72808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82C341"/>
              </a:buClr>
              <a:tabLst>
                <a:tab pos="527914" algn="l"/>
              </a:tabLst>
              <a:defRPr/>
            </a:pPr>
            <a:r>
              <a:rPr lang="es-MX" sz="1000" b="1" dirty="0" smtClean="0">
                <a:latin typeface="Gotham Book" panose="02000604040000020004" pitchFamily="50" charset="0"/>
                <a:sym typeface="Helvetica Neue"/>
              </a:rPr>
              <a:t>Ejemplo</a:t>
            </a:r>
            <a:endParaRPr lang="es-MX" sz="1000" b="1" dirty="0">
              <a:latin typeface="Gotham Book" panose="02000604040000020004" pitchFamily="50" charset="0"/>
              <a:sym typeface="Helvetica Neue"/>
            </a:endParaRPr>
          </a:p>
        </p:txBody>
      </p:sp>
      <p:sp>
        <p:nvSpPr>
          <p:cNvPr id="23" name="Triángulo isósceles 22"/>
          <p:cNvSpPr/>
          <p:nvPr/>
        </p:nvSpPr>
        <p:spPr>
          <a:xfrm>
            <a:off x="810474" y="2705706"/>
            <a:ext cx="193733" cy="180000"/>
          </a:xfrm>
          <a:prstGeom prst="triangle">
            <a:avLst/>
          </a:prstGeom>
          <a:solidFill>
            <a:srgbClr val="1D212F"/>
          </a:solidFill>
          <a:ln w="25400" cap="flat">
            <a:solidFill>
              <a:sysClr val="window" lastClr="FFFFFF"/>
            </a:solidFill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19354" tIns="19354" rIns="19354" bIns="19354" numCol="1" spcCol="38100" rtlCol="0" anchor="t">
            <a:spAutoFit/>
          </a:bodyPr>
          <a:lstStyle/>
          <a:p>
            <a:pPr defTabSz="391769" eaLnBrk="0" hangingPunct="0">
              <a:defRPr/>
            </a:pPr>
            <a:endParaRPr lang="es-MX" sz="1524" kern="0">
              <a:solidFill>
                <a:srgbClr val="FFFFFF"/>
              </a:solidFill>
              <a:ea typeface="MS PGothic" panose="020B0600070205080204" pitchFamily="34" charset="-128"/>
              <a:sym typeface="Gotham Book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347199" y="2512513"/>
            <a:ext cx="1120284" cy="169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19354" tIns="19354" rIns="19354" bIns="19354" numCol="1" spcCol="38100" rtlCol="0" anchor="t">
            <a:spAutoFit/>
          </a:bodyPr>
          <a:lstStyle/>
          <a:p>
            <a:pPr algn="ctr" defTabSz="391769" eaLnBrk="0" hangingPunct="0">
              <a:defRPr/>
            </a:pPr>
            <a:r>
              <a:rPr lang="es-MX" sz="847" b="1" kern="0" dirty="0" smtClean="0">
                <a:solidFill>
                  <a:schemeClr val="bg1"/>
                </a:solidFill>
                <a:ea typeface="MS PGothic" panose="020B0600070205080204" pitchFamily="34" charset="-128"/>
                <a:sym typeface="Gotham Book"/>
              </a:rPr>
              <a:t>2 días</a:t>
            </a:r>
            <a:endParaRPr lang="es-MX" sz="847" b="1" kern="0" dirty="0">
              <a:solidFill>
                <a:schemeClr val="bg1"/>
              </a:solidFill>
              <a:ea typeface="MS PGothic" panose="020B0600070205080204" pitchFamily="34" charset="-128"/>
              <a:sym typeface="Gotham Book"/>
            </a:endParaRPr>
          </a:p>
        </p:txBody>
      </p:sp>
      <p:sp>
        <p:nvSpPr>
          <p:cNvPr id="25" name="Freeform 13"/>
          <p:cNvSpPr>
            <a:spLocks noEditPoints="1"/>
          </p:cNvSpPr>
          <p:nvPr/>
        </p:nvSpPr>
        <p:spPr bwMode="auto">
          <a:xfrm>
            <a:off x="6756992" y="254210"/>
            <a:ext cx="848718" cy="303889"/>
          </a:xfrm>
          <a:custGeom>
            <a:avLst/>
            <a:gdLst>
              <a:gd name="T0" fmla="*/ 834 w 3430"/>
              <a:gd name="T1" fmla="*/ 751 h 1216"/>
              <a:gd name="T2" fmla="*/ 851 w 3430"/>
              <a:gd name="T3" fmla="*/ 751 h 1216"/>
              <a:gd name="T4" fmla="*/ 870 w 3430"/>
              <a:gd name="T5" fmla="*/ 751 h 1216"/>
              <a:gd name="T6" fmla="*/ 887 w 3430"/>
              <a:gd name="T7" fmla="*/ 751 h 1216"/>
              <a:gd name="T8" fmla="*/ 916 w 3430"/>
              <a:gd name="T9" fmla="*/ 752 h 1216"/>
              <a:gd name="T10" fmla="*/ 944 w 3430"/>
              <a:gd name="T11" fmla="*/ 752 h 1216"/>
              <a:gd name="T12" fmla="*/ 956 w 3430"/>
              <a:gd name="T13" fmla="*/ 751 h 1216"/>
              <a:gd name="T14" fmla="*/ 966 w 3430"/>
              <a:gd name="T15" fmla="*/ 751 h 1216"/>
              <a:gd name="T16" fmla="*/ 970 w 3430"/>
              <a:gd name="T17" fmla="*/ 751 h 1216"/>
              <a:gd name="T18" fmla="*/ 973 w 3430"/>
              <a:gd name="T19" fmla="*/ 751 h 1216"/>
              <a:gd name="T20" fmla="*/ 975 w 3430"/>
              <a:gd name="T21" fmla="*/ 750 h 1216"/>
              <a:gd name="T22" fmla="*/ 977 w 3430"/>
              <a:gd name="T23" fmla="*/ 748 h 1216"/>
              <a:gd name="T24" fmla="*/ 979 w 3430"/>
              <a:gd name="T25" fmla="*/ 743 h 1216"/>
              <a:gd name="T26" fmla="*/ 980 w 3430"/>
              <a:gd name="T27" fmla="*/ 736 h 1216"/>
              <a:gd name="T28" fmla="*/ 981 w 3430"/>
              <a:gd name="T29" fmla="*/ 728 h 1216"/>
              <a:gd name="T30" fmla="*/ 983 w 3430"/>
              <a:gd name="T31" fmla="*/ 720 h 1216"/>
              <a:gd name="T32" fmla="*/ 984 w 3430"/>
              <a:gd name="T33" fmla="*/ 715 h 1216"/>
              <a:gd name="T34" fmla="*/ 987 w 3430"/>
              <a:gd name="T35" fmla="*/ 701 h 1216"/>
              <a:gd name="T36" fmla="*/ 990 w 3430"/>
              <a:gd name="T37" fmla="*/ 685 h 1216"/>
              <a:gd name="T38" fmla="*/ 994 w 3430"/>
              <a:gd name="T39" fmla="*/ 667 h 1216"/>
              <a:gd name="T40" fmla="*/ 999 w 3430"/>
              <a:gd name="T41" fmla="*/ 640 h 1216"/>
              <a:gd name="T42" fmla="*/ 1003 w 3430"/>
              <a:gd name="T43" fmla="*/ 620 h 1216"/>
              <a:gd name="T44" fmla="*/ 1007 w 3430"/>
              <a:gd name="T45" fmla="*/ 602 h 1216"/>
              <a:gd name="T46" fmla="*/ 1011 w 3430"/>
              <a:gd name="T47" fmla="*/ 578 h 1216"/>
              <a:gd name="T48" fmla="*/ 1013 w 3430"/>
              <a:gd name="T49" fmla="*/ 568 h 1216"/>
              <a:gd name="T50" fmla="*/ 826 w 3430"/>
              <a:gd name="T51" fmla="*/ 563 h 1216"/>
              <a:gd name="T52" fmla="*/ 825 w 3430"/>
              <a:gd name="T53" fmla="*/ 520 h 1216"/>
              <a:gd name="T54" fmla="*/ 826 w 3430"/>
              <a:gd name="T55" fmla="*/ 492 h 1216"/>
              <a:gd name="T56" fmla="*/ 828 w 3430"/>
              <a:gd name="T57" fmla="*/ 463 h 1216"/>
              <a:gd name="T58" fmla="*/ 834 w 3430"/>
              <a:gd name="T59" fmla="*/ 437 h 1216"/>
              <a:gd name="T60" fmla="*/ 849 w 3430"/>
              <a:gd name="T61" fmla="*/ 410 h 1216"/>
              <a:gd name="T62" fmla="*/ 872 w 3430"/>
              <a:gd name="T63" fmla="*/ 392 h 1216"/>
              <a:gd name="T64" fmla="*/ 911 w 3430"/>
              <a:gd name="T65" fmla="*/ 378 h 1216"/>
              <a:gd name="T66" fmla="*/ 933 w 3430"/>
              <a:gd name="T67" fmla="*/ 375 h 1216"/>
              <a:gd name="T68" fmla="*/ 949 w 3430"/>
              <a:gd name="T69" fmla="*/ 375 h 1216"/>
              <a:gd name="T70" fmla="*/ 965 w 3430"/>
              <a:gd name="T71" fmla="*/ 374 h 1216"/>
              <a:gd name="T72" fmla="*/ 977 w 3430"/>
              <a:gd name="T73" fmla="*/ 375 h 1216"/>
              <a:gd name="T74" fmla="*/ 989 w 3430"/>
              <a:gd name="T75" fmla="*/ 375 h 1216"/>
              <a:gd name="T76" fmla="*/ 1001 w 3430"/>
              <a:gd name="T77" fmla="*/ 375 h 1216"/>
              <a:gd name="T78" fmla="*/ 1009 w 3430"/>
              <a:gd name="T79" fmla="*/ 375 h 1216"/>
              <a:gd name="T80" fmla="*/ 997 w 3430"/>
              <a:gd name="T81" fmla="*/ 188 h 1216"/>
              <a:gd name="T82" fmla="*/ 963 w 3430"/>
              <a:gd name="T83" fmla="*/ 187 h 1216"/>
              <a:gd name="T84" fmla="*/ 920 w 3430"/>
              <a:gd name="T85" fmla="*/ 186 h 1216"/>
              <a:gd name="T86" fmla="*/ 874 w 3430"/>
              <a:gd name="T87" fmla="*/ 186 h 1216"/>
              <a:gd name="T88" fmla="*/ 844 w 3430"/>
              <a:gd name="T89" fmla="*/ 188 h 1216"/>
              <a:gd name="T90" fmla="*/ 811 w 3430"/>
              <a:gd name="T91" fmla="*/ 193 h 1216"/>
              <a:gd name="T92" fmla="*/ 779 w 3430"/>
              <a:gd name="T93" fmla="*/ 203 h 1216"/>
              <a:gd name="T94" fmla="*/ 744 w 3430"/>
              <a:gd name="T95" fmla="*/ 220 h 1216"/>
              <a:gd name="T96" fmla="*/ 724 w 3430"/>
              <a:gd name="T97" fmla="*/ 235 h 1216"/>
              <a:gd name="T98" fmla="*/ 701 w 3430"/>
              <a:gd name="T99" fmla="*/ 258 h 1216"/>
              <a:gd name="T100" fmla="*/ 684 w 3430"/>
              <a:gd name="T101" fmla="*/ 279 h 1216"/>
              <a:gd name="T102" fmla="*/ 665 w 3430"/>
              <a:gd name="T103" fmla="*/ 314 h 1216"/>
              <a:gd name="T104" fmla="*/ 651 w 3430"/>
              <a:gd name="T105" fmla="*/ 352 h 1216"/>
              <a:gd name="T106" fmla="*/ 644 w 3430"/>
              <a:gd name="T107" fmla="*/ 386 h 1216"/>
              <a:gd name="T108" fmla="*/ 640 w 3430"/>
              <a:gd name="T109" fmla="*/ 421 h 1216"/>
              <a:gd name="T110" fmla="*/ 637 w 3430"/>
              <a:gd name="T111" fmla="*/ 467 h 1216"/>
              <a:gd name="T112" fmla="*/ 637 w 3430"/>
              <a:gd name="T113" fmla="*/ 502 h 1216"/>
              <a:gd name="T114" fmla="*/ 638 w 3430"/>
              <a:gd name="T115" fmla="*/ 543 h 1216"/>
              <a:gd name="T116" fmla="*/ 1014 w 3430"/>
              <a:gd name="T117" fmla="*/ 563 h 1216"/>
              <a:gd name="T118" fmla="*/ 1468 w 3430"/>
              <a:gd name="T119" fmla="*/ 920 h 1216"/>
              <a:gd name="T120" fmla="*/ 1978 w 3430"/>
              <a:gd name="T121" fmla="*/ 920 h 1216"/>
              <a:gd name="T122" fmla="*/ 3231 w 3430"/>
              <a:gd name="T123" fmla="*/ 314 h 1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430" h="1216">
                <a:moveTo>
                  <a:pt x="0" y="0"/>
                </a:moveTo>
                <a:lnTo>
                  <a:pt x="1201" y="0"/>
                </a:lnTo>
                <a:lnTo>
                  <a:pt x="1201" y="1201"/>
                </a:lnTo>
                <a:lnTo>
                  <a:pt x="826" y="1201"/>
                </a:lnTo>
                <a:lnTo>
                  <a:pt x="826" y="751"/>
                </a:lnTo>
                <a:lnTo>
                  <a:pt x="827" y="751"/>
                </a:lnTo>
                <a:lnTo>
                  <a:pt x="829" y="751"/>
                </a:lnTo>
                <a:lnTo>
                  <a:pt x="831" y="751"/>
                </a:lnTo>
                <a:lnTo>
                  <a:pt x="832" y="751"/>
                </a:lnTo>
                <a:lnTo>
                  <a:pt x="834" y="751"/>
                </a:lnTo>
                <a:lnTo>
                  <a:pt x="834" y="751"/>
                </a:lnTo>
                <a:lnTo>
                  <a:pt x="836" y="751"/>
                </a:lnTo>
                <a:lnTo>
                  <a:pt x="836" y="751"/>
                </a:lnTo>
                <a:lnTo>
                  <a:pt x="838" y="751"/>
                </a:lnTo>
                <a:lnTo>
                  <a:pt x="840" y="751"/>
                </a:lnTo>
                <a:lnTo>
                  <a:pt x="842" y="751"/>
                </a:lnTo>
                <a:lnTo>
                  <a:pt x="842" y="751"/>
                </a:lnTo>
                <a:lnTo>
                  <a:pt x="844" y="751"/>
                </a:lnTo>
                <a:lnTo>
                  <a:pt x="846" y="751"/>
                </a:lnTo>
                <a:lnTo>
                  <a:pt x="846" y="751"/>
                </a:lnTo>
                <a:lnTo>
                  <a:pt x="848" y="751"/>
                </a:lnTo>
                <a:lnTo>
                  <a:pt x="851" y="751"/>
                </a:lnTo>
                <a:lnTo>
                  <a:pt x="853" y="751"/>
                </a:lnTo>
                <a:lnTo>
                  <a:pt x="853" y="751"/>
                </a:lnTo>
                <a:lnTo>
                  <a:pt x="855" y="751"/>
                </a:lnTo>
                <a:lnTo>
                  <a:pt x="858" y="751"/>
                </a:lnTo>
                <a:lnTo>
                  <a:pt x="860" y="751"/>
                </a:lnTo>
                <a:lnTo>
                  <a:pt x="860" y="751"/>
                </a:lnTo>
                <a:lnTo>
                  <a:pt x="862" y="751"/>
                </a:lnTo>
                <a:lnTo>
                  <a:pt x="865" y="751"/>
                </a:lnTo>
                <a:lnTo>
                  <a:pt x="865" y="751"/>
                </a:lnTo>
                <a:lnTo>
                  <a:pt x="867" y="751"/>
                </a:lnTo>
                <a:lnTo>
                  <a:pt x="870" y="751"/>
                </a:lnTo>
                <a:lnTo>
                  <a:pt x="870" y="751"/>
                </a:lnTo>
                <a:lnTo>
                  <a:pt x="872" y="751"/>
                </a:lnTo>
                <a:lnTo>
                  <a:pt x="872" y="751"/>
                </a:lnTo>
                <a:lnTo>
                  <a:pt x="875" y="751"/>
                </a:lnTo>
                <a:lnTo>
                  <a:pt x="877" y="751"/>
                </a:lnTo>
                <a:lnTo>
                  <a:pt x="880" y="751"/>
                </a:lnTo>
                <a:lnTo>
                  <a:pt x="880" y="751"/>
                </a:lnTo>
                <a:lnTo>
                  <a:pt x="882" y="751"/>
                </a:lnTo>
                <a:lnTo>
                  <a:pt x="882" y="751"/>
                </a:lnTo>
                <a:lnTo>
                  <a:pt x="885" y="751"/>
                </a:lnTo>
                <a:lnTo>
                  <a:pt x="887" y="751"/>
                </a:lnTo>
                <a:lnTo>
                  <a:pt x="890" y="751"/>
                </a:lnTo>
                <a:lnTo>
                  <a:pt x="895" y="751"/>
                </a:lnTo>
                <a:lnTo>
                  <a:pt x="898" y="751"/>
                </a:lnTo>
                <a:lnTo>
                  <a:pt x="898" y="751"/>
                </a:lnTo>
                <a:lnTo>
                  <a:pt x="900" y="752"/>
                </a:lnTo>
                <a:lnTo>
                  <a:pt x="906" y="752"/>
                </a:lnTo>
                <a:lnTo>
                  <a:pt x="906" y="752"/>
                </a:lnTo>
                <a:lnTo>
                  <a:pt x="908" y="752"/>
                </a:lnTo>
                <a:lnTo>
                  <a:pt x="911" y="752"/>
                </a:lnTo>
                <a:lnTo>
                  <a:pt x="913" y="752"/>
                </a:lnTo>
                <a:lnTo>
                  <a:pt x="916" y="752"/>
                </a:lnTo>
                <a:lnTo>
                  <a:pt x="918" y="752"/>
                </a:lnTo>
                <a:lnTo>
                  <a:pt x="921" y="752"/>
                </a:lnTo>
                <a:lnTo>
                  <a:pt x="923" y="752"/>
                </a:lnTo>
                <a:lnTo>
                  <a:pt x="926" y="752"/>
                </a:lnTo>
                <a:lnTo>
                  <a:pt x="928" y="752"/>
                </a:lnTo>
                <a:lnTo>
                  <a:pt x="935" y="752"/>
                </a:lnTo>
                <a:lnTo>
                  <a:pt x="937" y="752"/>
                </a:lnTo>
                <a:lnTo>
                  <a:pt x="937" y="752"/>
                </a:lnTo>
                <a:lnTo>
                  <a:pt x="940" y="752"/>
                </a:lnTo>
                <a:lnTo>
                  <a:pt x="942" y="752"/>
                </a:lnTo>
                <a:lnTo>
                  <a:pt x="944" y="752"/>
                </a:lnTo>
                <a:lnTo>
                  <a:pt x="944" y="752"/>
                </a:lnTo>
                <a:lnTo>
                  <a:pt x="946" y="752"/>
                </a:lnTo>
                <a:lnTo>
                  <a:pt x="946" y="752"/>
                </a:lnTo>
                <a:lnTo>
                  <a:pt x="948" y="752"/>
                </a:lnTo>
                <a:lnTo>
                  <a:pt x="948" y="752"/>
                </a:lnTo>
                <a:lnTo>
                  <a:pt x="950" y="752"/>
                </a:lnTo>
                <a:lnTo>
                  <a:pt x="950" y="752"/>
                </a:lnTo>
                <a:lnTo>
                  <a:pt x="952" y="752"/>
                </a:lnTo>
                <a:lnTo>
                  <a:pt x="954" y="752"/>
                </a:lnTo>
                <a:lnTo>
                  <a:pt x="956" y="751"/>
                </a:lnTo>
                <a:lnTo>
                  <a:pt x="956" y="751"/>
                </a:lnTo>
                <a:lnTo>
                  <a:pt x="958" y="751"/>
                </a:lnTo>
                <a:lnTo>
                  <a:pt x="958" y="751"/>
                </a:lnTo>
                <a:lnTo>
                  <a:pt x="959" y="751"/>
                </a:lnTo>
                <a:lnTo>
                  <a:pt x="959" y="751"/>
                </a:lnTo>
                <a:lnTo>
                  <a:pt x="961" y="751"/>
                </a:lnTo>
                <a:lnTo>
                  <a:pt x="961" y="751"/>
                </a:lnTo>
                <a:lnTo>
                  <a:pt x="963" y="751"/>
                </a:lnTo>
                <a:lnTo>
                  <a:pt x="963" y="751"/>
                </a:lnTo>
                <a:lnTo>
                  <a:pt x="964" y="751"/>
                </a:lnTo>
                <a:lnTo>
                  <a:pt x="964" y="751"/>
                </a:lnTo>
                <a:lnTo>
                  <a:pt x="966" y="751"/>
                </a:lnTo>
                <a:lnTo>
                  <a:pt x="966" y="751"/>
                </a:lnTo>
                <a:lnTo>
                  <a:pt x="967" y="751"/>
                </a:lnTo>
                <a:lnTo>
                  <a:pt x="967" y="751"/>
                </a:lnTo>
                <a:lnTo>
                  <a:pt x="968" y="751"/>
                </a:lnTo>
                <a:lnTo>
                  <a:pt x="968" y="751"/>
                </a:lnTo>
                <a:lnTo>
                  <a:pt x="968" y="751"/>
                </a:lnTo>
                <a:lnTo>
                  <a:pt x="968" y="751"/>
                </a:lnTo>
                <a:lnTo>
                  <a:pt x="969" y="751"/>
                </a:lnTo>
                <a:lnTo>
                  <a:pt x="969" y="751"/>
                </a:lnTo>
                <a:lnTo>
                  <a:pt x="969" y="751"/>
                </a:lnTo>
                <a:lnTo>
                  <a:pt x="970" y="751"/>
                </a:lnTo>
                <a:lnTo>
                  <a:pt x="970" y="751"/>
                </a:lnTo>
                <a:lnTo>
                  <a:pt x="970" y="751"/>
                </a:lnTo>
                <a:lnTo>
                  <a:pt x="970" y="751"/>
                </a:lnTo>
                <a:lnTo>
                  <a:pt x="971" y="751"/>
                </a:lnTo>
                <a:lnTo>
                  <a:pt x="971" y="751"/>
                </a:lnTo>
                <a:lnTo>
                  <a:pt x="971" y="751"/>
                </a:lnTo>
                <a:lnTo>
                  <a:pt x="971" y="751"/>
                </a:lnTo>
                <a:lnTo>
                  <a:pt x="972" y="751"/>
                </a:lnTo>
                <a:lnTo>
                  <a:pt x="972" y="751"/>
                </a:lnTo>
                <a:lnTo>
                  <a:pt x="972" y="751"/>
                </a:lnTo>
                <a:lnTo>
                  <a:pt x="973" y="751"/>
                </a:lnTo>
                <a:lnTo>
                  <a:pt x="973" y="751"/>
                </a:lnTo>
                <a:lnTo>
                  <a:pt x="973" y="751"/>
                </a:lnTo>
                <a:lnTo>
                  <a:pt x="973" y="751"/>
                </a:lnTo>
                <a:lnTo>
                  <a:pt x="974" y="750"/>
                </a:lnTo>
                <a:lnTo>
                  <a:pt x="974" y="750"/>
                </a:lnTo>
                <a:lnTo>
                  <a:pt x="974" y="750"/>
                </a:lnTo>
                <a:lnTo>
                  <a:pt x="974" y="750"/>
                </a:lnTo>
                <a:lnTo>
                  <a:pt x="975" y="750"/>
                </a:lnTo>
                <a:lnTo>
                  <a:pt x="975" y="750"/>
                </a:lnTo>
                <a:lnTo>
                  <a:pt x="975" y="750"/>
                </a:lnTo>
                <a:lnTo>
                  <a:pt x="975" y="750"/>
                </a:lnTo>
                <a:lnTo>
                  <a:pt x="976" y="750"/>
                </a:lnTo>
                <a:lnTo>
                  <a:pt x="976" y="750"/>
                </a:lnTo>
                <a:lnTo>
                  <a:pt x="976" y="750"/>
                </a:lnTo>
                <a:lnTo>
                  <a:pt x="976" y="749"/>
                </a:lnTo>
                <a:lnTo>
                  <a:pt x="976" y="749"/>
                </a:lnTo>
                <a:lnTo>
                  <a:pt x="977" y="749"/>
                </a:lnTo>
                <a:lnTo>
                  <a:pt x="977" y="749"/>
                </a:lnTo>
                <a:lnTo>
                  <a:pt x="977" y="749"/>
                </a:lnTo>
                <a:lnTo>
                  <a:pt x="977" y="748"/>
                </a:lnTo>
                <a:lnTo>
                  <a:pt x="977" y="748"/>
                </a:lnTo>
                <a:lnTo>
                  <a:pt x="977" y="748"/>
                </a:lnTo>
                <a:lnTo>
                  <a:pt x="978" y="747"/>
                </a:lnTo>
                <a:lnTo>
                  <a:pt x="978" y="747"/>
                </a:lnTo>
                <a:lnTo>
                  <a:pt x="978" y="747"/>
                </a:lnTo>
                <a:lnTo>
                  <a:pt x="978" y="746"/>
                </a:lnTo>
                <a:lnTo>
                  <a:pt x="978" y="746"/>
                </a:lnTo>
                <a:lnTo>
                  <a:pt x="978" y="746"/>
                </a:lnTo>
                <a:lnTo>
                  <a:pt x="978" y="745"/>
                </a:lnTo>
                <a:lnTo>
                  <a:pt x="979" y="745"/>
                </a:lnTo>
                <a:lnTo>
                  <a:pt x="979" y="744"/>
                </a:lnTo>
                <a:lnTo>
                  <a:pt x="979" y="744"/>
                </a:lnTo>
                <a:lnTo>
                  <a:pt x="979" y="743"/>
                </a:lnTo>
                <a:lnTo>
                  <a:pt x="979" y="742"/>
                </a:lnTo>
                <a:lnTo>
                  <a:pt x="979" y="742"/>
                </a:lnTo>
                <a:lnTo>
                  <a:pt x="979" y="741"/>
                </a:lnTo>
                <a:lnTo>
                  <a:pt x="979" y="741"/>
                </a:lnTo>
                <a:lnTo>
                  <a:pt x="979" y="740"/>
                </a:lnTo>
                <a:lnTo>
                  <a:pt x="980" y="739"/>
                </a:lnTo>
                <a:lnTo>
                  <a:pt x="980" y="738"/>
                </a:lnTo>
                <a:lnTo>
                  <a:pt x="980" y="738"/>
                </a:lnTo>
                <a:lnTo>
                  <a:pt x="980" y="738"/>
                </a:lnTo>
                <a:lnTo>
                  <a:pt x="980" y="737"/>
                </a:lnTo>
                <a:lnTo>
                  <a:pt x="980" y="736"/>
                </a:lnTo>
                <a:lnTo>
                  <a:pt x="980" y="735"/>
                </a:lnTo>
                <a:lnTo>
                  <a:pt x="980" y="735"/>
                </a:lnTo>
                <a:lnTo>
                  <a:pt x="980" y="734"/>
                </a:lnTo>
                <a:lnTo>
                  <a:pt x="980" y="734"/>
                </a:lnTo>
                <a:lnTo>
                  <a:pt x="980" y="733"/>
                </a:lnTo>
                <a:lnTo>
                  <a:pt x="981" y="732"/>
                </a:lnTo>
                <a:lnTo>
                  <a:pt x="981" y="731"/>
                </a:lnTo>
                <a:lnTo>
                  <a:pt x="981" y="730"/>
                </a:lnTo>
                <a:lnTo>
                  <a:pt x="981" y="730"/>
                </a:lnTo>
                <a:lnTo>
                  <a:pt x="981" y="729"/>
                </a:lnTo>
                <a:lnTo>
                  <a:pt x="981" y="728"/>
                </a:lnTo>
                <a:lnTo>
                  <a:pt x="981" y="728"/>
                </a:lnTo>
                <a:lnTo>
                  <a:pt x="982" y="727"/>
                </a:lnTo>
                <a:lnTo>
                  <a:pt x="982" y="727"/>
                </a:lnTo>
                <a:lnTo>
                  <a:pt x="982" y="725"/>
                </a:lnTo>
                <a:lnTo>
                  <a:pt x="982" y="724"/>
                </a:lnTo>
                <a:lnTo>
                  <a:pt x="982" y="724"/>
                </a:lnTo>
                <a:lnTo>
                  <a:pt x="982" y="723"/>
                </a:lnTo>
                <a:lnTo>
                  <a:pt x="982" y="723"/>
                </a:lnTo>
                <a:lnTo>
                  <a:pt x="983" y="722"/>
                </a:lnTo>
                <a:lnTo>
                  <a:pt x="983" y="722"/>
                </a:lnTo>
                <a:lnTo>
                  <a:pt x="983" y="720"/>
                </a:lnTo>
                <a:lnTo>
                  <a:pt x="983" y="720"/>
                </a:lnTo>
                <a:lnTo>
                  <a:pt x="983" y="719"/>
                </a:lnTo>
                <a:lnTo>
                  <a:pt x="983" y="719"/>
                </a:lnTo>
                <a:lnTo>
                  <a:pt x="983" y="718"/>
                </a:lnTo>
                <a:lnTo>
                  <a:pt x="983" y="718"/>
                </a:lnTo>
                <a:lnTo>
                  <a:pt x="983" y="717"/>
                </a:lnTo>
                <a:lnTo>
                  <a:pt x="983" y="717"/>
                </a:lnTo>
                <a:lnTo>
                  <a:pt x="984" y="716"/>
                </a:lnTo>
                <a:lnTo>
                  <a:pt x="984" y="716"/>
                </a:lnTo>
                <a:lnTo>
                  <a:pt x="984" y="715"/>
                </a:lnTo>
                <a:lnTo>
                  <a:pt x="984" y="715"/>
                </a:lnTo>
                <a:lnTo>
                  <a:pt x="984" y="713"/>
                </a:lnTo>
                <a:lnTo>
                  <a:pt x="984" y="713"/>
                </a:lnTo>
                <a:lnTo>
                  <a:pt x="985" y="712"/>
                </a:lnTo>
                <a:lnTo>
                  <a:pt x="985" y="712"/>
                </a:lnTo>
                <a:lnTo>
                  <a:pt x="985" y="710"/>
                </a:lnTo>
                <a:lnTo>
                  <a:pt x="985" y="710"/>
                </a:lnTo>
                <a:lnTo>
                  <a:pt x="985" y="708"/>
                </a:lnTo>
                <a:lnTo>
                  <a:pt x="986" y="706"/>
                </a:lnTo>
                <a:lnTo>
                  <a:pt x="986" y="704"/>
                </a:lnTo>
                <a:lnTo>
                  <a:pt x="987" y="701"/>
                </a:lnTo>
                <a:lnTo>
                  <a:pt x="987" y="701"/>
                </a:lnTo>
                <a:lnTo>
                  <a:pt x="987" y="699"/>
                </a:lnTo>
                <a:lnTo>
                  <a:pt x="987" y="699"/>
                </a:lnTo>
                <a:lnTo>
                  <a:pt x="988" y="696"/>
                </a:lnTo>
                <a:lnTo>
                  <a:pt x="988" y="696"/>
                </a:lnTo>
                <a:lnTo>
                  <a:pt x="988" y="694"/>
                </a:lnTo>
                <a:lnTo>
                  <a:pt x="988" y="694"/>
                </a:lnTo>
                <a:lnTo>
                  <a:pt x="989" y="691"/>
                </a:lnTo>
                <a:lnTo>
                  <a:pt x="989" y="691"/>
                </a:lnTo>
                <a:lnTo>
                  <a:pt x="989" y="688"/>
                </a:lnTo>
                <a:lnTo>
                  <a:pt x="989" y="688"/>
                </a:lnTo>
                <a:lnTo>
                  <a:pt x="990" y="685"/>
                </a:lnTo>
                <a:lnTo>
                  <a:pt x="990" y="685"/>
                </a:lnTo>
                <a:lnTo>
                  <a:pt x="991" y="683"/>
                </a:lnTo>
                <a:lnTo>
                  <a:pt x="991" y="683"/>
                </a:lnTo>
                <a:lnTo>
                  <a:pt x="991" y="680"/>
                </a:lnTo>
                <a:lnTo>
                  <a:pt x="992" y="676"/>
                </a:lnTo>
                <a:lnTo>
                  <a:pt x="992" y="676"/>
                </a:lnTo>
                <a:lnTo>
                  <a:pt x="992" y="673"/>
                </a:lnTo>
                <a:lnTo>
                  <a:pt x="992" y="673"/>
                </a:lnTo>
                <a:lnTo>
                  <a:pt x="993" y="670"/>
                </a:lnTo>
                <a:lnTo>
                  <a:pt x="993" y="670"/>
                </a:lnTo>
                <a:lnTo>
                  <a:pt x="994" y="667"/>
                </a:lnTo>
                <a:lnTo>
                  <a:pt x="994" y="664"/>
                </a:lnTo>
                <a:lnTo>
                  <a:pt x="995" y="660"/>
                </a:lnTo>
                <a:lnTo>
                  <a:pt x="995" y="660"/>
                </a:lnTo>
                <a:lnTo>
                  <a:pt x="996" y="657"/>
                </a:lnTo>
                <a:lnTo>
                  <a:pt x="996" y="654"/>
                </a:lnTo>
                <a:lnTo>
                  <a:pt x="997" y="650"/>
                </a:lnTo>
                <a:lnTo>
                  <a:pt x="998" y="647"/>
                </a:lnTo>
                <a:lnTo>
                  <a:pt x="998" y="647"/>
                </a:lnTo>
                <a:lnTo>
                  <a:pt x="999" y="644"/>
                </a:lnTo>
                <a:lnTo>
                  <a:pt x="999" y="640"/>
                </a:lnTo>
                <a:lnTo>
                  <a:pt x="999" y="640"/>
                </a:lnTo>
                <a:lnTo>
                  <a:pt x="1000" y="637"/>
                </a:lnTo>
                <a:lnTo>
                  <a:pt x="1000" y="637"/>
                </a:lnTo>
                <a:lnTo>
                  <a:pt x="1001" y="634"/>
                </a:lnTo>
                <a:lnTo>
                  <a:pt x="1001" y="634"/>
                </a:lnTo>
                <a:lnTo>
                  <a:pt x="1001" y="630"/>
                </a:lnTo>
                <a:lnTo>
                  <a:pt x="1001" y="630"/>
                </a:lnTo>
                <a:lnTo>
                  <a:pt x="1002" y="627"/>
                </a:lnTo>
                <a:lnTo>
                  <a:pt x="1002" y="627"/>
                </a:lnTo>
                <a:lnTo>
                  <a:pt x="1003" y="624"/>
                </a:lnTo>
                <a:lnTo>
                  <a:pt x="1003" y="620"/>
                </a:lnTo>
                <a:lnTo>
                  <a:pt x="1003" y="620"/>
                </a:lnTo>
                <a:lnTo>
                  <a:pt x="1004" y="617"/>
                </a:lnTo>
                <a:lnTo>
                  <a:pt x="1004" y="614"/>
                </a:lnTo>
                <a:lnTo>
                  <a:pt x="1004" y="614"/>
                </a:lnTo>
                <a:lnTo>
                  <a:pt x="1005" y="611"/>
                </a:lnTo>
                <a:lnTo>
                  <a:pt x="1005" y="611"/>
                </a:lnTo>
                <a:lnTo>
                  <a:pt x="1006" y="608"/>
                </a:lnTo>
                <a:lnTo>
                  <a:pt x="1006" y="608"/>
                </a:lnTo>
                <a:lnTo>
                  <a:pt x="1006" y="605"/>
                </a:lnTo>
                <a:lnTo>
                  <a:pt x="1006" y="605"/>
                </a:lnTo>
                <a:lnTo>
                  <a:pt x="1007" y="602"/>
                </a:lnTo>
                <a:lnTo>
                  <a:pt x="1007" y="602"/>
                </a:lnTo>
                <a:lnTo>
                  <a:pt x="1007" y="599"/>
                </a:lnTo>
                <a:lnTo>
                  <a:pt x="1008" y="596"/>
                </a:lnTo>
                <a:lnTo>
                  <a:pt x="1009" y="593"/>
                </a:lnTo>
                <a:lnTo>
                  <a:pt x="1009" y="590"/>
                </a:lnTo>
                <a:lnTo>
                  <a:pt x="1010" y="588"/>
                </a:lnTo>
                <a:lnTo>
                  <a:pt x="1010" y="585"/>
                </a:lnTo>
                <a:lnTo>
                  <a:pt x="1010" y="585"/>
                </a:lnTo>
                <a:lnTo>
                  <a:pt x="1010" y="583"/>
                </a:lnTo>
                <a:lnTo>
                  <a:pt x="1011" y="580"/>
                </a:lnTo>
                <a:lnTo>
                  <a:pt x="1011" y="580"/>
                </a:lnTo>
                <a:lnTo>
                  <a:pt x="1011" y="578"/>
                </a:lnTo>
                <a:lnTo>
                  <a:pt x="1012" y="576"/>
                </a:lnTo>
                <a:lnTo>
                  <a:pt x="1012" y="576"/>
                </a:lnTo>
                <a:lnTo>
                  <a:pt x="1012" y="574"/>
                </a:lnTo>
                <a:lnTo>
                  <a:pt x="1012" y="574"/>
                </a:lnTo>
                <a:lnTo>
                  <a:pt x="1012" y="572"/>
                </a:lnTo>
                <a:lnTo>
                  <a:pt x="1012" y="572"/>
                </a:lnTo>
                <a:lnTo>
                  <a:pt x="1013" y="571"/>
                </a:lnTo>
                <a:lnTo>
                  <a:pt x="1013" y="571"/>
                </a:lnTo>
                <a:lnTo>
                  <a:pt x="1013" y="569"/>
                </a:lnTo>
                <a:lnTo>
                  <a:pt x="1013" y="569"/>
                </a:lnTo>
                <a:lnTo>
                  <a:pt x="1013" y="568"/>
                </a:lnTo>
                <a:lnTo>
                  <a:pt x="1013" y="568"/>
                </a:lnTo>
                <a:lnTo>
                  <a:pt x="1013" y="567"/>
                </a:lnTo>
                <a:lnTo>
                  <a:pt x="1013" y="567"/>
                </a:lnTo>
                <a:lnTo>
                  <a:pt x="1013" y="565"/>
                </a:lnTo>
                <a:lnTo>
                  <a:pt x="1013" y="565"/>
                </a:lnTo>
                <a:lnTo>
                  <a:pt x="1013" y="565"/>
                </a:lnTo>
                <a:lnTo>
                  <a:pt x="1013" y="565"/>
                </a:lnTo>
                <a:lnTo>
                  <a:pt x="1014" y="564"/>
                </a:lnTo>
                <a:lnTo>
                  <a:pt x="1014" y="564"/>
                </a:lnTo>
                <a:lnTo>
                  <a:pt x="1014" y="563"/>
                </a:lnTo>
                <a:lnTo>
                  <a:pt x="826" y="563"/>
                </a:lnTo>
                <a:lnTo>
                  <a:pt x="826" y="559"/>
                </a:lnTo>
                <a:lnTo>
                  <a:pt x="826" y="554"/>
                </a:lnTo>
                <a:lnTo>
                  <a:pt x="826" y="550"/>
                </a:lnTo>
                <a:lnTo>
                  <a:pt x="826" y="545"/>
                </a:lnTo>
                <a:lnTo>
                  <a:pt x="826" y="541"/>
                </a:lnTo>
                <a:lnTo>
                  <a:pt x="826" y="537"/>
                </a:lnTo>
                <a:lnTo>
                  <a:pt x="826" y="533"/>
                </a:lnTo>
                <a:lnTo>
                  <a:pt x="825" y="528"/>
                </a:lnTo>
                <a:lnTo>
                  <a:pt x="825" y="524"/>
                </a:lnTo>
                <a:lnTo>
                  <a:pt x="825" y="520"/>
                </a:lnTo>
                <a:lnTo>
                  <a:pt x="825" y="520"/>
                </a:lnTo>
                <a:lnTo>
                  <a:pt x="825" y="516"/>
                </a:lnTo>
                <a:lnTo>
                  <a:pt x="825" y="516"/>
                </a:lnTo>
                <a:lnTo>
                  <a:pt x="825" y="512"/>
                </a:lnTo>
                <a:lnTo>
                  <a:pt x="825" y="508"/>
                </a:lnTo>
                <a:lnTo>
                  <a:pt x="825" y="504"/>
                </a:lnTo>
                <a:lnTo>
                  <a:pt x="825" y="504"/>
                </a:lnTo>
                <a:lnTo>
                  <a:pt x="825" y="500"/>
                </a:lnTo>
                <a:lnTo>
                  <a:pt x="825" y="500"/>
                </a:lnTo>
                <a:lnTo>
                  <a:pt x="825" y="496"/>
                </a:lnTo>
                <a:lnTo>
                  <a:pt x="825" y="496"/>
                </a:lnTo>
                <a:lnTo>
                  <a:pt x="826" y="492"/>
                </a:lnTo>
                <a:lnTo>
                  <a:pt x="826" y="488"/>
                </a:lnTo>
                <a:lnTo>
                  <a:pt x="826" y="488"/>
                </a:lnTo>
                <a:lnTo>
                  <a:pt x="826" y="485"/>
                </a:lnTo>
                <a:lnTo>
                  <a:pt x="826" y="481"/>
                </a:lnTo>
                <a:lnTo>
                  <a:pt x="826" y="481"/>
                </a:lnTo>
                <a:lnTo>
                  <a:pt x="826" y="477"/>
                </a:lnTo>
                <a:lnTo>
                  <a:pt x="827" y="474"/>
                </a:lnTo>
                <a:lnTo>
                  <a:pt x="827" y="470"/>
                </a:lnTo>
                <a:lnTo>
                  <a:pt x="827" y="467"/>
                </a:lnTo>
                <a:lnTo>
                  <a:pt x="827" y="466"/>
                </a:lnTo>
                <a:lnTo>
                  <a:pt x="828" y="463"/>
                </a:lnTo>
                <a:lnTo>
                  <a:pt x="828" y="463"/>
                </a:lnTo>
                <a:lnTo>
                  <a:pt x="828" y="460"/>
                </a:lnTo>
                <a:lnTo>
                  <a:pt x="829" y="456"/>
                </a:lnTo>
                <a:lnTo>
                  <a:pt x="829" y="453"/>
                </a:lnTo>
                <a:lnTo>
                  <a:pt x="830" y="450"/>
                </a:lnTo>
                <a:lnTo>
                  <a:pt x="831" y="446"/>
                </a:lnTo>
                <a:lnTo>
                  <a:pt x="832" y="443"/>
                </a:lnTo>
                <a:lnTo>
                  <a:pt x="832" y="443"/>
                </a:lnTo>
                <a:lnTo>
                  <a:pt x="833" y="440"/>
                </a:lnTo>
                <a:lnTo>
                  <a:pt x="834" y="437"/>
                </a:lnTo>
                <a:lnTo>
                  <a:pt x="834" y="437"/>
                </a:lnTo>
                <a:lnTo>
                  <a:pt x="835" y="434"/>
                </a:lnTo>
                <a:lnTo>
                  <a:pt x="836" y="431"/>
                </a:lnTo>
                <a:lnTo>
                  <a:pt x="837" y="429"/>
                </a:lnTo>
                <a:lnTo>
                  <a:pt x="839" y="426"/>
                </a:lnTo>
                <a:lnTo>
                  <a:pt x="839" y="426"/>
                </a:lnTo>
                <a:lnTo>
                  <a:pt x="840" y="423"/>
                </a:lnTo>
                <a:lnTo>
                  <a:pt x="842" y="420"/>
                </a:lnTo>
                <a:lnTo>
                  <a:pt x="843" y="418"/>
                </a:lnTo>
                <a:lnTo>
                  <a:pt x="845" y="415"/>
                </a:lnTo>
                <a:lnTo>
                  <a:pt x="847" y="413"/>
                </a:lnTo>
                <a:lnTo>
                  <a:pt x="849" y="410"/>
                </a:lnTo>
                <a:lnTo>
                  <a:pt x="851" y="408"/>
                </a:lnTo>
                <a:lnTo>
                  <a:pt x="851" y="408"/>
                </a:lnTo>
                <a:lnTo>
                  <a:pt x="853" y="406"/>
                </a:lnTo>
                <a:cubicBezTo>
                  <a:pt x="854" y="405"/>
                  <a:pt x="855" y="404"/>
                  <a:pt x="855" y="404"/>
                </a:cubicBezTo>
                <a:lnTo>
                  <a:pt x="858" y="401"/>
                </a:lnTo>
                <a:lnTo>
                  <a:pt x="858" y="401"/>
                </a:lnTo>
                <a:lnTo>
                  <a:pt x="860" y="399"/>
                </a:lnTo>
                <a:lnTo>
                  <a:pt x="863" y="397"/>
                </a:lnTo>
                <a:cubicBezTo>
                  <a:pt x="864" y="397"/>
                  <a:pt x="865" y="396"/>
                  <a:pt x="866" y="395"/>
                </a:cubicBezTo>
                <a:lnTo>
                  <a:pt x="869" y="394"/>
                </a:lnTo>
                <a:lnTo>
                  <a:pt x="872" y="392"/>
                </a:lnTo>
                <a:lnTo>
                  <a:pt x="875" y="390"/>
                </a:lnTo>
                <a:lnTo>
                  <a:pt x="875" y="390"/>
                </a:lnTo>
                <a:lnTo>
                  <a:pt x="878" y="389"/>
                </a:lnTo>
                <a:lnTo>
                  <a:pt x="882" y="387"/>
                </a:lnTo>
                <a:lnTo>
                  <a:pt x="886" y="386"/>
                </a:lnTo>
                <a:lnTo>
                  <a:pt x="890" y="384"/>
                </a:lnTo>
                <a:lnTo>
                  <a:pt x="894" y="383"/>
                </a:lnTo>
                <a:lnTo>
                  <a:pt x="898" y="382"/>
                </a:lnTo>
                <a:cubicBezTo>
                  <a:pt x="899" y="381"/>
                  <a:pt x="901" y="381"/>
                  <a:pt x="902" y="380"/>
                </a:cubicBezTo>
                <a:lnTo>
                  <a:pt x="906" y="379"/>
                </a:lnTo>
                <a:lnTo>
                  <a:pt x="911" y="378"/>
                </a:lnTo>
                <a:lnTo>
                  <a:pt x="916" y="378"/>
                </a:lnTo>
                <a:lnTo>
                  <a:pt x="921" y="377"/>
                </a:lnTo>
                <a:lnTo>
                  <a:pt x="922" y="377"/>
                </a:lnTo>
                <a:lnTo>
                  <a:pt x="924" y="376"/>
                </a:lnTo>
                <a:lnTo>
                  <a:pt x="925" y="376"/>
                </a:lnTo>
                <a:lnTo>
                  <a:pt x="926" y="376"/>
                </a:lnTo>
                <a:lnTo>
                  <a:pt x="928" y="376"/>
                </a:lnTo>
                <a:lnTo>
                  <a:pt x="929" y="376"/>
                </a:lnTo>
                <a:lnTo>
                  <a:pt x="931" y="376"/>
                </a:lnTo>
                <a:lnTo>
                  <a:pt x="932" y="375"/>
                </a:lnTo>
                <a:lnTo>
                  <a:pt x="933" y="375"/>
                </a:lnTo>
                <a:lnTo>
                  <a:pt x="935" y="375"/>
                </a:lnTo>
                <a:lnTo>
                  <a:pt x="936" y="375"/>
                </a:lnTo>
                <a:lnTo>
                  <a:pt x="938" y="375"/>
                </a:lnTo>
                <a:lnTo>
                  <a:pt x="939" y="375"/>
                </a:lnTo>
                <a:lnTo>
                  <a:pt x="941" y="375"/>
                </a:lnTo>
                <a:lnTo>
                  <a:pt x="942" y="375"/>
                </a:lnTo>
                <a:lnTo>
                  <a:pt x="943" y="375"/>
                </a:lnTo>
                <a:lnTo>
                  <a:pt x="945" y="375"/>
                </a:lnTo>
                <a:lnTo>
                  <a:pt x="946" y="375"/>
                </a:lnTo>
                <a:lnTo>
                  <a:pt x="948" y="375"/>
                </a:lnTo>
                <a:lnTo>
                  <a:pt x="949" y="375"/>
                </a:lnTo>
                <a:lnTo>
                  <a:pt x="951" y="374"/>
                </a:lnTo>
                <a:lnTo>
                  <a:pt x="952" y="374"/>
                </a:lnTo>
                <a:lnTo>
                  <a:pt x="954" y="374"/>
                </a:lnTo>
                <a:lnTo>
                  <a:pt x="955" y="374"/>
                </a:lnTo>
                <a:lnTo>
                  <a:pt x="957" y="374"/>
                </a:lnTo>
                <a:lnTo>
                  <a:pt x="958" y="374"/>
                </a:lnTo>
                <a:lnTo>
                  <a:pt x="959" y="374"/>
                </a:lnTo>
                <a:lnTo>
                  <a:pt x="961" y="374"/>
                </a:lnTo>
                <a:lnTo>
                  <a:pt x="962" y="374"/>
                </a:lnTo>
                <a:lnTo>
                  <a:pt x="964" y="374"/>
                </a:lnTo>
                <a:lnTo>
                  <a:pt x="965" y="374"/>
                </a:lnTo>
                <a:lnTo>
                  <a:pt x="967" y="374"/>
                </a:lnTo>
                <a:lnTo>
                  <a:pt x="968" y="374"/>
                </a:lnTo>
                <a:lnTo>
                  <a:pt x="970" y="375"/>
                </a:lnTo>
                <a:lnTo>
                  <a:pt x="971" y="375"/>
                </a:lnTo>
                <a:lnTo>
                  <a:pt x="973" y="375"/>
                </a:lnTo>
                <a:lnTo>
                  <a:pt x="973" y="375"/>
                </a:lnTo>
                <a:lnTo>
                  <a:pt x="974" y="375"/>
                </a:lnTo>
                <a:lnTo>
                  <a:pt x="974" y="375"/>
                </a:lnTo>
                <a:lnTo>
                  <a:pt x="976" y="375"/>
                </a:lnTo>
                <a:lnTo>
                  <a:pt x="976" y="375"/>
                </a:lnTo>
                <a:lnTo>
                  <a:pt x="977" y="375"/>
                </a:lnTo>
                <a:lnTo>
                  <a:pt x="977" y="375"/>
                </a:lnTo>
                <a:lnTo>
                  <a:pt x="979" y="375"/>
                </a:lnTo>
                <a:lnTo>
                  <a:pt x="980" y="375"/>
                </a:lnTo>
                <a:lnTo>
                  <a:pt x="982" y="375"/>
                </a:lnTo>
                <a:lnTo>
                  <a:pt x="983" y="375"/>
                </a:lnTo>
                <a:lnTo>
                  <a:pt x="983" y="375"/>
                </a:lnTo>
                <a:lnTo>
                  <a:pt x="985" y="375"/>
                </a:lnTo>
                <a:lnTo>
                  <a:pt x="986" y="375"/>
                </a:lnTo>
                <a:lnTo>
                  <a:pt x="986" y="375"/>
                </a:lnTo>
                <a:lnTo>
                  <a:pt x="988" y="375"/>
                </a:lnTo>
                <a:lnTo>
                  <a:pt x="989" y="375"/>
                </a:lnTo>
                <a:lnTo>
                  <a:pt x="990" y="375"/>
                </a:lnTo>
                <a:lnTo>
                  <a:pt x="992" y="375"/>
                </a:lnTo>
                <a:lnTo>
                  <a:pt x="992" y="375"/>
                </a:lnTo>
                <a:lnTo>
                  <a:pt x="993" y="375"/>
                </a:lnTo>
                <a:lnTo>
                  <a:pt x="995" y="375"/>
                </a:lnTo>
                <a:lnTo>
                  <a:pt x="996" y="375"/>
                </a:lnTo>
                <a:lnTo>
                  <a:pt x="998" y="375"/>
                </a:lnTo>
                <a:lnTo>
                  <a:pt x="999" y="375"/>
                </a:lnTo>
                <a:lnTo>
                  <a:pt x="999" y="375"/>
                </a:lnTo>
                <a:lnTo>
                  <a:pt x="1001" y="375"/>
                </a:lnTo>
                <a:lnTo>
                  <a:pt x="1001" y="375"/>
                </a:lnTo>
                <a:lnTo>
                  <a:pt x="1002" y="375"/>
                </a:lnTo>
                <a:lnTo>
                  <a:pt x="1002" y="375"/>
                </a:lnTo>
                <a:lnTo>
                  <a:pt x="1004" y="375"/>
                </a:lnTo>
                <a:lnTo>
                  <a:pt x="1004" y="375"/>
                </a:lnTo>
                <a:lnTo>
                  <a:pt x="1005" y="375"/>
                </a:lnTo>
                <a:lnTo>
                  <a:pt x="1005" y="375"/>
                </a:lnTo>
                <a:lnTo>
                  <a:pt x="1006" y="375"/>
                </a:lnTo>
                <a:lnTo>
                  <a:pt x="1006" y="375"/>
                </a:lnTo>
                <a:lnTo>
                  <a:pt x="1008" y="375"/>
                </a:lnTo>
                <a:lnTo>
                  <a:pt x="1008" y="375"/>
                </a:lnTo>
                <a:lnTo>
                  <a:pt x="1009" y="375"/>
                </a:lnTo>
                <a:lnTo>
                  <a:pt x="1009" y="375"/>
                </a:lnTo>
                <a:lnTo>
                  <a:pt x="1011" y="375"/>
                </a:lnTo>
                <a:lnTo>
                  <a:pt x="1012" y="375"/>
                </a:lnTo>
                <a:lnTo>
                  <a:pt x="1014" y="375"/>
                </a:lnTo>
                <a:lnTo>
                  <a:pt x="1014" y="375"/>
                </a:lnTo>
                <a:lnTo>
                  <a:pt x="1014" y="188"/>
                </a:lnTo>
                <a:lnTo>
                  <a:pt x="1008" y="188"/>
                </a:lnTo>
                <a:lnTo>
                  <a:pt x="1002" y="188"/>
                </a:lnTo>
                <a:lnTo>
                  <a:pt x="1002" y="188"/>
                </a:lnTo>
                <a:lnTo>
                  <a:pt x="997" y="188"/>
                </a:lnTo>
                <a:lnTo>
                  <a:pt x="997" y="188"/>
                </a:lnTo>
                <a:lnTo>
                  <a:pt x="991" y="188"/>
                </a:lnTo>
                <a:lnTo>
                  <a:pt x="991" y="188"/>
                </a:lnTo>
                <a:lnTo>
                  <a:pt x="985" y="187"/>
                </a:lnTo>
                <a:lnTo>
                  <a:pt x="985" y="187"/>
                </a:lnTo>
                <a:lnTo>
                  <a:pt x="980" y="187"/>
                </a:lnTo>
                <a:lnTo>
                  <a:pt x="980" y="187"/>
                </a:lnTo>
                <a:lnTo>
                  <a:pt x="974" y="187"/>
                </a:lnTo>
                <a:lnTo>
                  <a:pt x="974" y="187"/>
                </a:lnTo>
                <a:lnTo>
                  <a:pt x="969" y="187"/>
                </a:lnTo>
                <a:lnTo>
                  <a:pt x="969" y="187"/>
                </a:lnTo>
                <a:lnTo>
                  <a:pt x="963" y="187"/>
                </a:lnTo>
                <a:lnTo>
                  <a:pt x="958" y="187"/>
                </a:lnTo>
                <a:lnTo>
                  <a:pt x="958" y="187"/>
                </a:lnTo>
                <a:lnTo>
                  <a:pt x="952" y="187"/>
                </a:lnTo>
                <a:lnTo>
                  <a:pt x="942" y="186"/>
                </a:lnTo>
                <a:lnTo>
                  <a:pt x="942" y="186"/>
                </a:lnTo>
                <a:lnTo>
                  <a:pt x="936" y="186"/>
                </a:lnTo>
                <a:lnTo>
                  <a:pt x="931" y="186"/>
                </a:lnTo>
                <a:lnTo>
                  <a:pt x="925" y="186"/>
                </a:lnTo>
                <a:lnTo>
                  <a:pt x="925" y="186"/>
                </a:lnTo>
                <a:lnTo>
                  <a:pt x="920" y="186"/>
                </a:lnTo>
                <a:lnTo>
                  <a:pt x="920" y="186"/>
                </a:lnTo>
                <a:lnTo>
                  <a:pt x="915" y="186"/>
                </a:lnTo>
                <a:lnTo>
                  <a:pt x="910" y="186"/>
                </a:lnTo>
                <a:lnTo>
                  <a:pt x="910" y="186"/>
                </a:lnTo>
                <a:lnTo>
                  <a:pt x="904" y="186"/>
                </a:lnTo>
                <a:lnTo>
                  <a:pt x="899" y="185"/>
                </a:lnTo>
                <a:lnTo>
                  <a:pt x="894" y="186"/>
                </a:lnTo>
                <a:lnTo>
                  <a:pt x="889" y="186"/>
                </a:lnTo>
                <a:lnTo>
                  <a:pt x="884" y="186"/>
                </a:lnTo>
                <a:lnTo>
                  <a:pt x="879" y="186"/>
                </a:lnTo>
                <a:lnTo>
                  <a:pt x="879" y="186"/>
                </a:lnTo>
                <a:lnTo>
                  <a:pt x="874" y="186"/>
                </a:lnTo>
                <a:lnTo>
                  <a:pt x="869" y="186"/>
                </a:lnTo>
                <a:lnTo>
                  <a:pt x="869" y="186"/>
                </a:lnTo>
                <a:lnTo>
                  <a:pt x="864" y="186"/>
                </a:lnTo>
                <a:lnTo>
                  <a:pt x="864" y="186"/>
                </a:lnTo>
                <a:lnTo>
                  <a:pt x="859" y="187"/>
                </a:lnTo>
                <a:lnTo>
                  <a:pt x="859" y="187"/>
                </a:lnTo>
                <a:lnTo>
                  <a:pt x="854" y="187"/>
                </a:lnTo>
                <a:lnTo>
                  <a:pt x="854" y="187"/>
                </a:lnTo>
                <a:lnTo>
                  <a:pt x="849" y="188"/>
                </a:lnTo>
                <a:lnTo>
                  <a:pt x="844" y="188"/>
                </a:lnTo>
                <a:lnTo>
                  <a:pt x="844" y="188"/>
                </a:lnTo>
                <a:lnTo>
                  <a:pt x="839" y="189"/>
                </a:lnTo>
                <a:lnTo>
                  <a:pt x="839" y="189"/>
                </a:lnTo>
                <a:lnTo>
                  <a:pt x="834" y="189"/>
                </a:lnTo>
                <a:lnTo>
                  <a:pt x="829" y="190"/>
                </a:lnTo>
                <a:lnTo>
                  <a:pt x="829" y="190"/>
                </a:lnTo>
                <a:lnTo>
                  <a:pt x="825" y="191"/>
                </a:lnTo>
                <a:lnTo>
                  <a:pt x="825" y="191"/>
                </a:lnTo>
                <a:lnTo>
                  <a:pt x="820" y="192"/>
                </a:lnTo>
                <a:lnTo>
                  <a:pt x="815" y="192"/>
                </a:lnTo>
                <a:lnTo>
                  <a:pt x="815" y="192"/>
                </a:lnTo>
                <a:lnTo>
                  <a:pt x="811" y="193"/>
                </a:lnTo>
                <a:lnTo>
                  <a:pt x="806" y="195"/>
                </a:lnTo>
                <a:lnTo>
                  <a:pt x="801" y="196"/>
                </a:lnTo>
                <a:lnTo>
                  <a:pt x="797" y="197"/>
                </a:lnTo>
                <a:lnTo>
                  <a:pt x="797" y="197"/>
                </a:lnTo>
                <a:lnTo>
                  <a:pt x="792" y="198"/>
                </a:lnTo>
                <a:lnTo>
                  <a:pt x="792" y="198"/>
                </a:lnTo>
                <a:lnTo>
                  <a:pt x="788" y="200"/>
                </a:lnTo>
                <a:lnTo>
                  <a:pt x="788" y="200"/>
                </a:lnTo>
                <a:lnTo>
                  <a:pt x="783" y="201"/>
                </a:lnTo>
                <a:lnTo>
                  <a:pt x="783" y="201"/>
                </a:lnTo>
                <a:lnTo>
                  <a:pt x="779" y="203"/>
                </a:lnTo>
                <a:lnTo>
                  <a:pt x="774" y="205"/>
                </a:lnTo>
                <a:lnTo>
                  <a:pt x="770" y="207"/>
                </a:lnTo>
                <a:lnTo>
                  <a:pt x="765" y="209"/>
                </a:lnTo>
                <a:lnTo>
                  <a:pt x="761" y="211"/>
                </a:lnTo>
                <a:lnTo>
                  <a:pt x="761" y="211"/>
                </a:lnTo>
                <a:lnTo>
                  <a:pt x="757" y="213"/>
                </a:lnTo>
                <a:lnTo>
                  <a:pt x="753" y="215"/>
                </a:lnTo>
                <a:lnTo>
                  <a:pt x="753" y="215"/>
                </a:lnTo>
                <a:lnTo>
                  <a:pt x="748" y="218"/>
                </a:lnTo>
                <a:lnTo>
                  <a:pt x="748" y="218"/>
                </a:lnTo>
                <a:cubicBezTo>
                  <a:pt x="747" y="219"/>
                  <a:pt x="746" y="220"/>
                  <a:pt x="744" y="220"/>
                </a:cubicBezTo>
                <a:lnTo>
                  <a:pt x="744" y="220"/>
                </a:lnTo>
                <a:lnTo>
                  <a:pt x="740" y="223"/>
                </a:lnTo>
                <a:lnTo>
                  <a:pt x="740" y="223"/>
                </a:lnTo>
                <a:cubicBezTo>
                  <a:pt x="739" y="224"/>
                  <a:pt x="737" y="225"/>
                  <a:pt x="736" y="226"/>
                </a:cubicBezTo>
                <a:lnTo>
                  <a:pt x="736" y="226"/>
                </a:lnTo>
                <a:lnTo>
                  <a:pt x="732" y="229"/>
                </a:lnTo>
                <a:lnTo>
                  <a:pt x="732" y="229"/>
                </a:lnTo>
                <a:lnTo>
                  <a:pt x="728" y="232"/>
                </a:lnTo>
                <a:lnTo>
                  <a:pt x="728" y="232"/>
                </a:lnTo>
                <a:lnTo>
                  <a:pt x="724" y="235"/>
                </a:lnTo>
                <a:lnTo>
                  <a:pt x="724" y="235"/>
                </a:lnTo>
                <a:lnTo>
                  <a:pt x="720" y="239"/>
                </a:lnTo>
                <a:lnTo>
                  <a:pt x="720" y="239"/>
                </a:lnTo>
                <a:lnTo>
                  <a:pt x="716" y="242"/>
                </a:lnTo>
                <a:lnTo>
                  <a:pt x="716" y="242"/>
                </a:lnTo>
                <a:lnTo>
                  <a:pt x="712" y="246"/>
                </a:lnTo>
                <a:lnTo>
                  <a:pt x="712" y="246"/>
                </a:lnTo>
                <a:cubicBezTo>
                  <a:pt x="711" y="247"/>
                  <a:pt x="709" y="249"/>
                  <a:pt x="708" y="250"/>
                </a:cubicBezTo>
                <a:lnTo>
                  <a:pt x="708" y="250"/>
                </a:lnTo>
                <a:cubicBezTo>
                  <a:pt x="707" y="251"/>
                  <a:pt x="706" y="253"/>
                  <a:pt x="704" y="254"/>
                </a:cubicBezTo>
                <a:lnTo>
                  <a:pt x="704" y="254"/>
                </a:lnTo>
                <a:lnTo>
                  <a:pt x="701" y="258"/>
                </a:lnTo>
                <a:lnTo>
                  <a:pt x="701" y="258"/>
                </a:lnTo>
                <a:lnTo>
                  <a:pt x="697" y="262"/>
                </a:lnTo>
                <a:lnTo>
                  <a:pt x="697" y="262"/>
                </a:lnTo>
                <a:lnTo>
                  <a:pt x="694" y="266"/>
                </a:lnTo>
                <a:lnTo>
                  <a:pt x="694" y="266"/>
                </a:lnTo>
                <a:lnTo>
                  <a:pt x="691" y="270"/>
                </a:lnTo>
                <a:lnTo>
                  <a:pt x="691" y="270"/>
                </a:lnTo>
                <a:lnTo>
                  <a:pt x="687" y="275"/>
                </a:lnTo>
                <a:lnTo>
                  <a:pt x="687" y="275"/>
                </a:lnTo>
                <a:lnTo>
                  <a:pt x="684" y="279"/>
                </a:lnTo>
                <a:lnTo>
                  <a:pt x="684" y="279"/>
                </a:lnTo>
                <a:lnTo>
                  <a:pt x="682" y="283"/>
                </a:lnTo>
                <a:lnTo>
                  <a:pt x="679" y="287"/>
                </a:lnTo>
                <a:lnTo>
                  <a:pt x="676" y="292"/>
                </a:lnTo>
                <a:lnTo>
                  <a:pt x="676" y="292"/>
                </a:lnTo>
                <a:lnTo>
                  <a:pt x="674" y="296"/>
                </a:lnTo>
                <a:lnTo>
                  <a:pt x="671" y="301"/>
                </a:lnTo>
                <a:lnTo>
                  <a:pt x="671" y="301"/>
                </a:lnTo>
                <a:lnTo>
                  <a:pt x="669" y="305"/>
                </a:lnTo>
                <a:lnTo>
                  <a:pt x="667" y="310"/>
                </a:lnTo>
                <a:lnTo>
                  <a:pt x="667" y="310"/>
                </a:lnTo>
                <a:lnTo>
                  <a:pt x="665" y="314"/>
                </a:lnTo>
                <a:lnTo>
                  <a:pt x="665" y="314"/>
                </a:lnTo>
                <a:lnTo>
                  <a:pt x="663" y="319"/>
                </a:lnTo>
                <a:lnTo>
                  <a:pt x="661" y="323"/>
                </a:lnTo>
                <a:lnTo>
                  <a:pt x="659" y="328"/>
                </a:lnTo>
                <a:lnTo>
                  <a:pt x="659" y="328"/>
                </a:lnTo>
                <a:lnTo>
                  <a:pt x="657" y="333"/>
                </a:lnTo>
                <a:lnTo>
                  <a:pt x="657" y="333"/>
                </a:lnTo>
                <a:lnTo>
                  <a:pt x="655" y="337"/>
                </a:lnTo>
                <a:lnTo>
                  <a:pt x="654" y="342"/>
                </a:lnTo>
                <a:lnTo>
                  <a:pt x="653" y="347"/>
                </a:lnTo>
                <a:lnTo>
                  <a:pt x="651" y="352"/>
                </a:lnTo>
                <a:lnTo>
                  <a:pt x="650" y="356"/>
                </a:lnTo>
                <a:lnTo>
                  <a:pt x="650" y="356"/>
                </a:lnTo>
                <a:lnTo>
                  <a:pt x="649" y="361"/>
                </a:lnTo>
                <a:lnTo>
                  <a:pt x="649" y="361"/>
                </a:lnTo>
                <a:lnTo>
                  <a:pt x="648" y="366"/>
                </a:lnTo>
                <a:lnTo>
                  <a:pt x="646" y="371"/>
                </a:lnTo>
                <a:lnTo>
                  <a:pt x="646" y="371"/>
                </a:lnTo>
                <a:lnTo>
                  <a:pt x="645" y="376"/>
                </a:lnTo>
                <a:lnTo>
                  <a:pt x="645" y="381"/>
                </a:lnTo>
                <a:lnTo>
                  <a:pt x="645" y="381"/>
                </a:lnTo>
                <a:lnTo>
                  <a:pt x="644" y="386"/>
                </a:lnTo>
                <a:lnTo>
                  <a:pt x="644" y="386"/>
                </a:lnTo>
                <a:lnTo>
                  <a:pt x="643" y="391"/>
                </a:lnTo>
                <a:lnTo>
                  <a:pt x="642" y="396"/>
                </a:lnTo>
                <a:lnTo>
                  <a:pt x="642" y="401"/>
                </a:lnTo>
                <a:lnTo>
                  <a:pt x="641" y="406"/>
                </a:lnTo>
                <a:lnTo>
                  <a:pt x="641" y="406"/>
                </a:lnTo>
                <a:lnTo>
                  <a:pt x="640" y="411"/>
                </a:lnTo>
                <a:lnTo>
                  <a:pt x="640" y="411"/>
                </a:lnTo>
                <a:lnTo>
                  <a:pt x="640" y="416"/>
                </a:lnTo>
                <a:lnTo>
                  <a:pt x="640" y="421"/>
                </a:lnTo>
                <a:lnTo>
                  <a:pt x="640" y="421"/>
                </a:lnTo>
                <a:lnTo>
                  <a:pt x="639" y="426"/>
                </a:lnTo>
                <a:lnTo>
                  <a:pt x="639" y="431"/>
                </a:lnTo>
                <a:lnTo>
                  <a:pt x="638" y="436"/>
                </a:lnTo>
                <a:lnTo>
                  <a:pt x="638" y="441"/>
                </a:lnTo>
                <a:lnTo>
                  <a:pt x="638" y="441"/>
                </a:lnTo>
                <a:lnTo>
                  <a:pt x="638" y="446"/>
                </a:lnTo>
                <a:lnTo>
                  <a:pt x="638" y="451"/>
                </a:lnTo>
                <a:lnTo>
                  <a:pt x="638" y="456"/>
                </a:lnTo>
                <a:lnTo>
                  <a:pt x="638" y="456"/>
                </a:lnTo>
                <a:lnTo>
                  <a:pt x="638" y="461"/>
                </a:lnTo>
                <a:lnTo>
                  <a:pt x="637" y="467"/>
                </a:lnTo>
                <a:lnTo>
                  <a:pt x="637" y="467"/>
                </a:lnTo>
                <a:lnTo>
                  <a:pt x="637" y="472"/>
                </a:lnTo>
                <a:lnTo>
                  <a:pt x="637" y="477"/>
                </a:lnTo>
                <a:lnTo>
                  <a:pt x="637" y="482"/>
                </a:lnTo>
                <a:lnTo>
                  <a:pt x="637" y="487"/>
                </a:lnTo>
                <a:lnTo>
                  <a:pt x="637" y="487"/>
                </a:lnTo>
                <a:lnTo>
                  <a:pt x="637" y="492"/>
                </a:lnTo>
                <a:lnTo>
                  <a:pt x="637" y="492"/>
                </a:lnTo>
                <a:lnTo>
                  <a:pt x="637" y="497"/>
                </a:lnTo>
                <a:lnTo>
                  <a:pt x="637" y="502"/>
                </a:lnTo>
                <a:lnTo>
                  <a:pt x="637" y="502"/>
                </a:lnTo>
                <a:lnTo>
                  <a:pt x="637" y="507"/>
                </a:lnTo>
                <a:lnTo>
                  <a:pt x="637" y="507"/>
                </a:lnTo>
                <a:lnTo>
                  <a:pt x="638" y="513"/>
                </a:lnTo>
                <a:lnTo>
                  <a:pt x="638" y="518"/>
                </a:lnTo>
                <a:lnTo>
                  <a:pt x="638" y="523"/>
                </a:lnTo>
                <a:lnTo>
                  <a:pt x="638" y="523"/>
                </a:lnTo>
                <a:lnTo>
                  <a:pt x="638" y="528"/>
                </a:lnTo>
                <a:lnTo>
                  <a:pt x="638" y="533"/>
                </a:lnTo>
                <a:lnTo>
                  <a:pt x="638" y="533"/>
                </a:lnTo>
                <a:lnTo>
                  <a:pt x="638" y="538"/>
                </a:lnTo>
                <a:lnTo>
                  <a:pt x="638" y="543"/>
                </a:lnTo>
                <a:lnTo>
                  <a:pt x="638" y="548"/>
                </a:lnTo>
                <a:lnTo>
                  <a:pt x="638" y="553"/>
                </a:lnTo>
                <a:lnTo>
                  <a:pt x="638" y="558"/>
                </a:lnTo>
                <a:lnTo>
                  <a:pt x="638" y="563"/>
                </a:lnTo>
                <a:lnTo>
                  <a:pt x="488" y="563"/>
                </a:lnTo>
                <a:lnTo>
                  <a:pt x="488" y="751"/>
                </a:lnTo>
                <a:lnTo>
                  <a:pt x="638" y="751"/>
                </a:lnTo>
                <a:lnTo>
                  <a:pt x="638" y="1201"/>
                </a:lnTo>
                <a:lnTo>
                  <a:pt x="0" y="1201"/>
                </a:lnTo>
                <a:lnTo>
                  <a:pt x="0" y="0"/>
                </a:lnTo>
                <a:close/>
                <a:moveTo>
                  <a:pt x="1014" y="563"/>
                </a:moveTo>
                <a:lnTo>
                  <a:pt x="1014" y="563"/>
                </a:lnTo>
                <a:close/>
                <a:moveTo>
                  <a:pt x="1353" y="19"/>
                </a:moveTo>
                <a:lnTo>
                  <a:pt x="3358" y="19"/>
                </a:lnTo>
                <a:cubicBezTo>
                  <a:pt x="3398" y="19"/>
                  <a:pt x="3430" y="51"/>
                  <a:pt x="3430" y="91"/>
                </a:cubicBezTo>
                <a:lnTo>
                  <a:pt x="3430" y="1143"/>
                </a:lnTo>
                <a:cubicBezTo>
                  <a:pt x="3430" y="1183"/>
                  <a:pt x="3398" y="1216"/>
                  <a:pt x="3358" y="1216"/>
                </a:cubicBezTo>
                <a:lnTo>
                  <a:pt x="1353" y="1216"/>
                </a:lnTo>
                <a:cubicBezTo>
                  <a:pt x="1313" y="1216"/>
                  <a:pt x="1281" y="1183"/>
                  <a:pt x="1281" y="1143"/>
                </a:cubicBezTo>
                <a:lnTo>
                  <a:pt x="1281" y="91"/>
                </a:lnTo>
                <a:cubicBezTo>
                  <a:pt x="1281" y="51"/>
                  <a:pt x="1313" y="19"/>
                  <a:pt x="1353" y="19"/>
                </a:cubicBezTo>
                <a:close/>
                <a:moveTo>
                  <a:pt x="1468" y="920"/>
                </a:moveTo>
                <a:lnTo>
                  <a:pt x="1468" y="319"/>
                </a:lnTo>
                <a:lnTo>
                  <a:pt x="1591" y="319"/>
                </a:lnTo>
                <a:lnTo>
                  <a:pt x="1591" y="818"/>
                </a:lnTo>
                <a:lnTo>
                  <a:pt x="1895" y="818"/>
                </a:lnTo>
                <a:lnTo>
                  <a:pt x="1895" y="920"/>
                </a:lnTo>
                <a:lnTo>
                  <a:pt x="1468" y="920"/>
                </a:lnTo>
                <a:close/>
                <a:moveTo>
                  <a:pt x="1978" y="920"/>
                </a:moveTo>
                <a:lnTo>
                  <a:pt x="1978" y="314"/>
                </a:lnTo>
                <a:lnTo>
                  <a:pt x="2101" y="314"/>
                </a:lnTo>
                <a:lnTo>
                  <a:pt x="2101" y="920"/>
                </a:lnTo>
                <a:lnTo>
                  <a:pt x="1978" y="920"/>
                </a:lnTo>
                <a:close/>
                <a:moveTo>
                  <a:pt x="2372" y="920"/>
                </a:moveTo>
                <a:lnTo>
                  <a:pt x="2156" y="314"/>
                </a:lnTo>
                <a:lnTo>
                  <a:pt x="2288" y="314"/>
                </a:lnTo>
                <a:lnTo>
                  <a:pt x="2442" y="763"/>
                </a:lnTo>
                <a:lnTo>
                  <a:pt x="2590" y="314"/>
                </a:lnTo>
                <a:lnTo>
                  <a:pt x="2720" y="314"/>
                </a:lnTo>
                <a:lnTo>
                  <a:pt x="2505" y="920"/>
                </a:lnTo>
                <a:lnTo>
                  <a:pt x="2372" y="920"/>
                </a:lnTo>
                <a:close/>
                <a:moveTo>
                  <a:pt x="2782" y="920"/>
                </a:moveTo>
                <a:lnTo>
                  <a:pt x="2782" y="314"/>
                </a:lnTo>
                <a:lnTo>
                  <a:pt x="3231" y="314"/>
                </a:lnTo>
                <a:lnTo>
                  <a:pt x="3231" y="416"/>
                </a:lnTo>
                <a:lnTo>
                  <a:pt x="2905" y="416"/>
                </a:lnTo>
                <a:lnTo>
                  <a:pt x="2905" y="551"/>
                </a:lnTo>
                <a:lnTo>
                  <a:pt x="3208" y="551"/>
                </a:lnTo>
                <a:lnTo>
                  <a:pt x="3208" y="654"/>
                </a:lnTo>
                <a:lnTo>
                  <a:pt x="2905" y="654"/>
                </a:lnTo>
                <a:lnTo>
                  <a:pt x="2905" y="818"/>
                </a:lnTo>
                <a:lnTo>
                  <a:pt x="3243" y="818"/>
                </a:lnTo>
                <a:lnTo>
                  <a:pt x="3243" y="920"/>
                </a:lnTo>
                <a:lnTo>
                  <a:pt x="2782" y="9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191" y="2270949"/>
            <a:ext cx="4866592" cy="1938773"/>
          </a:xfrm>
          <a:prstGeom prst="rect">
            <a:avLst/>
          </a:prstGeom>
        </p:spPr>
      </p:pic>
      <p:pic>
        <p:nvPicPr>
          <p:cNvPr id="3076" name="Picture 4" descr="Quest Diagnostics llegó a Guanajuato | Conexion 360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5" b="39164"/>
          <a:stretch/>
        </p:blipFill>
        <p:spPr bwMode="auto">
          <a:xfrm>
            <a:off x="6324600" y="2369273"/>
            <a:ext cx="1072641" cy="381697"/>
          </a:xfrm>
          <a:prstGeom prst="rect">
            <a:avLst/>
          </a:prstGeom>
          <a:noFill/>
          <a:effectLst>
            <a:outerShdw blurRad="76200" dist="254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93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4"/>
          <p:cNvSpPr txBox="1">
            <a:spLocks/>
          </p:cNvSpPr>
          <p:nvPr/>
        </p:nvSpPr>
        <p:spPr>
          <a:xfrm>
            <a:off x="4731488" y="2334466"/>
            <a:ext cx="4299495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marL="0" marR="0" lvl="0" indent="0" algn="r" defTabSz="36279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4000" dirty="0" smtClean="0">
                <a:solidFill>
                  <a:srgbClr val="01AA4D"/>
                </a:solidFill>
                <a:latin typeface="Gotham Ultra" panose="02000000000000000000" pitchFamily="50" charset="0"/>
              </a:rPr>
              <a:t>IV.</a:t>
            </a:r>
            <a:endParaRPr lang="es-MX" sz="4000" dirty="0">
              <a:solidFill>
                <a:srgbClr val="01AA4D"/>
              </a:solidFill>
              <a:latin typeface="Gotham Ultra" panose="02000000000000000000" pitchFamily="50" charset="0"/>
            </a:endParaRPr>
          </a:p>
          <a:p>
            <a:pPr marL="0" marR="0" lvl="0" indent="0" algn="r" defTabSz="36279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4000" dirty="0" smtClean="0">
                <a:solidFill>
                  <a:srgbClr val="213165"/>
                </a:solidFill>
                <a:latin typeface="Gotham Bold" pitchFamily="50" charset="0"/>
              </a:rPr>
              <a:t>Operación</a:t>
            </a:r>
          </a:p>
          <a:p>
            <a:pPr marL="0" marR="0" lvl="0" indent="0" algn="r" defTabSz="36279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3500" dirty="0" smtClean="0">
                <a:solidFill>
                  <a:srgbClr val="213165"/>
                </a:solidFill>
                <a:latin typeface="Gotham Book" panose="02000604040000020004" pitchFamily="50" charset="0"/>
              </a:rPr>
              <a:t>de la cuenta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8900" cy="5143500"/>
          </a:xfrm>
          <a:prstGeom prst="rect">
            <a:avLst/>
          </a:prstGeom>
        </p:spPr>
      </p:pic>
      <p:sp>
        <p:nvSpPr>
          <p:cNvPr id="9" name="Rectángulo 2"/>
          <p:cNvSpPr/>
          <p:nvPr/>
        </p:nvSpPr>
        <p:spPr>
          <a:xfrm>
            <a:off x="3709634" y="0"/>
            <a:ext cx="1506092" cy="5143500"/>
          </a:xfrm>
          <a:custGeom>
            <a:avLst/>
            <a:gdLst>
              <a:gd name="connsiteX0" fmla="*/ 0 w 729465"/>
              <a:gd name="connsiteY0" fmla="*/ 0 h 5143500"/>
              <a:gd name="connsiteX1" fmla="*/ 729465 w 729465"/>
              <a:gd name="connsiteY1" fmla="*/ 0 h 5143500"/>
              <a:gd name="connsiteX2" fmla="*/ 729465 w 729465"/>
              <a:gd name="connsiteY2" fmla="*/ 5143500 h 5143500"/>
              <a:gd name="connsiteX3" fmla="*/ 0 w 729465"/>
              <a:gd name="connsiteY3" fmla="*/ 5143500 h 5143500"/>
              <a:gd name="connsiteX4" fmla="*/ 0 w 729465"/>
              <a:gd name="connsiteY4" fmla="*/ 0 h 5143500"/>
              <a:gd name="connsiteX0" fmla="*/ 0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0 w 1212350"/>
              <a:gd name="connsiteY4" fmla="*/ 10274 h 5153774"/>
              <a:gd name="connsiteX0" fmla="*/ 626723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626723 w 1212350"/>
              <a:gd name="connsiteY4" fmla="*/ 10274 h 5153774"/>
              <a:gd name="connsiteX0" fmla="*/ 357642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357642 w 1212350"/>
              <a:gd name="connsiteY4" fmla="*/ 10274 h 5153774"/>
              <a:gd name="connsiteX0" fmla="*/ 357642 w 926600"/>
              <a:gd name="connsiteY0" fmla="*/ 0 h 5143500"/>
              <a:gd name="connsiteX1" fmla="*/ 926600 w 926600"/>
              <a:gd name="connsiteY1" fmla="*/ 232614 h 5143500"/>
              <a:gd name="connsiteX2" fmla="*/ 729465 w 926600"/>
              <a:gd name="connsiteY2" fmla="*/ 5143500 h 5143500"/>
              <a:gd name="connsiteX3" fmla="*/ 0 w 926600"/>
              <a:gd name="connsiteY3" fmla="*/ 5143500 h 5143500"/>
              <a:gd name="connsiteX4" fmla="*/ 357642 w 926600"/>
              <a:gd name="connsiteY4" fmla="*/ 0 h 5143500"/>
              <a:gd name="connsiteX0" fmla="*/ 357642 w 1190919"/>
              <a:gd name="connsiteY0" fmla="*/ 0 h 5143500"/>
              <a:gd name="connsiteX1" fmla="*/ 1190919 w 1190919"/>
              <a:gd name="connsiteY1" fmla="*/ 1632 h 5143500"/>
              <a:gd name="connsiteX2" fmla="*/ 729465 w 1190919"/>
              <a:gd name="connsiteY2" fmla="*/ 5143500 h 5143500"/>
              <a:gd name="connsiteX3" fmla="*/ 0 w 1190919"/>
              <a:gd name="connsiteY3" fmla="*/ 5143500 h 5143500"/>
              <a:gd name="connsiteX4" fmla="*/ 357642 w 1190919"/>
              <a:gd name="connsiteY4" fmla="*/ 0 h 5143500"/>
              <a:gd name="connsiteX0" fmla="*/ 357642 w 1240925"/>
              <a:gd name="connsiteY0" fmla="*/ 0 h 5143500"/>
              <a:gd name="connsiteX1" fmla="*/ 1240925 w 1240925"/>
              <a:gd name="connsiteY1" fmla="*/ 63545 h 5143500"/>
              <a:gd name="connsiteX2" fmla="*/ 729465 w 1240925"/>
              <a:gd name="connsiteY2" fmla="*/ 5143500 h 5143500"/>
              <a:gd name="connsiteX3" fmla="*/ 0 w 1240925"/>
              <a:gd name="connsiteY3" fmla="*/ 5143500 h 5143500"/>
              <a:gd name="connsiteX4" fmla="*/ 357642 w 1240925"/>
              <a:gd name="connsiteY4" fmla="*/ 0 h 5143500"/>
              <a:gd name="connsiteX0" fmla="*/ 357642 w 1193300"/>
              <a:gd name="connsiteY0" fmla="*/ 0 h 5143500"/>
              <a:gd name="connsiteX1" fmla="*/ 1193300 w 1193300"/>
              <a:gd name="connsiteY1" fmla="*/ 1632 h 5143500"/>
              <a:gd name="connsiteX2" fmla="*/ 729465 w 1193300"/>
              <a:gd name="connsiteY2" fmla="*/ 5143500 h 5143500"/>
              <a:gd name="connsiteX3" fmla="*/ 0 w 1193300"/>
              <a:gd name="connsiteY3" fmla="*/ 5143500 h 5143500"/>
              <a:gd name="connsiteX4" fmla="*/ 357642 w 1193300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1200952 w 1664787"/>
              <a:gd name="connsiteY2" fmla="*/ 5143500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560395 w 1664787"/>
              <a:gd name="connsiteY2" fmla="*/ 4960143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831858 w 1664787"/>
              <a:gd name="connsiteY2" fmla="*/ 5141118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4787" h="5143500">
                <a:moveTo>
                  <a:pt x="829129" y="0"/>
                </a:moveTo>
                <a:lnTo>
                  <a:pt x="1664787" y="1632"/>
                </a:lnTo>
                <a:lnTo>
                  <a:pt x="831858" y="5141118"/>
                </a:lnTo>
                <a:lnTo>
                  <a:pt x="0" y="5143500"/>
                </a:lnTo>
                <a:lnTo>
                  <a:pt x="829129" y="0"/>
                </a:lnTo>
                <a:close/>
              </a:path>
            </a:pathLst>
          </a:custGeom>
          <a:solidFill>
            <a:srgbClr val="C9D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MX">
              <a:solidFill>
                <a:prstClr val="white"/>
              </a:solidFill>
            </a:endParaRPr>
          </a:p>
        </p:txBody>
      </p:sp>
      <p:sp>
        <p:nvSpPr>
          <p:cNvPr id="10" name="Rectángulo 2"/>
          <p:cNvSpPr/>
          <p:nvPr/>
        </p:nvSpPr>
        <p:spPr>
          <a:xfrm>
            <a:off x="2969288" y="0"/>
            <a:ext cx="1506092" cy="5143500"/>
          </a:xfrm>
          <a:custGeom>
            <a:avLst/>
            <a:gdLst>
              <a:gd name="connsiteX0" fmla="*/ 0 w 729465"/>
              <a:gd name="connsiteY0" fmla="*/ 0 h 5143500"/>
              <a:gd name="connsiteX1" fmla="*/ 729465 w 729465"/>
              <a:gd name="connsiteY1" fmla="*/ 0 h 5143500"/>
              <a:gd name="connsiteX2" fmla="*/ 729465 w 729465"/>
              <a:gd name="connsiteY2" fmla="*/ 5143500 h 5143500"/>
              <a:gd name="connsiteX3" fmla="*/ 0 w 729465"/>
              <a:gd name="connsiteY3" fmla="*/ 5143500 h 5143500"/>
              <a:gd name="connsiteX4" fmla="*/ 0 w 729465"/>
              <a:gd name="connsiteY4" fmla="*/ 0 h 5143500"/>
              <a:gd name="connsiteX0" fmla="*/ 0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0 w 1212350"/>
              <a:gd name="connsiteY4" fmla="*/ 10274 h 5153774"/>
              <a:gd name="connsiteX0" fmla="*/ 626723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626723 w 1212350"/>
              <a:gd name="connsiteY4" fmla="*/ 10274 h 5153774"/>
              <a:gd name="connsiteX0" fmla="*/ 357642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357642 w 1212350"/>
              <a:gd name="connsiteY4" fmla="*/ 10274 h 5153774"/>
              <a:gd name="connsiteX0" fmla="*/ 357642 w 926600"/>
              <a:gd name="connsiteY0" fmla="*/ 0 h 5143500"/>
              <a:gd name="connsiteX1" fmla="*/ 926600 w 926600"/>
              <a:gd name="connsiteY1" fmla="*/ 232614 h 5143500"/>
              <a:gd name="connsiteX2" fmla="*/ 729465 w 926600"/>
              <a:gd name="connsiteY2" fmla="*/ 5143500 h 5143500"/>
              <a:gd name="connsiteX3" fmla="*/ 0 w 926600"/>
              <a:gd name="connsiteY3" fmla="*/ 5143500 h 5143500"/>
              <a:gd name="connsiteX4" fmla="*/ 357642 w 926600"/>
              <a:gd name="connsiteY4" fmla="*/ 0 h 5143500"/>
              <a:gd name="connsiteX0" fmla="*/ 357642 w 1190919"/>
              <a:gd name="connsiteY0" fmla="*/ 0 h 5143500"/>
              <a:gd name="connsiteX1" fmla="*/ 1190919 w 1190919"/>
              <a:gd name="connsiteY1" fmla="*/ 1632 h 5143500"/>
              <a:gd name="connsiteX2" fmla="*/ 729465 w 1190919"/>
              <a:gd name="connsiteY2" fmla="*/ 5143500 h 5143500"/>
              <a:gd name="connsiteX3" fmla="*/ 0 w 1190919"/>
              <a:gd name="connsiteY3" fmla="*/ 5143500 h 5143500"/>
              <a:gd name="connsiteX4" fmla="*/ 357642 w 1190919"/>
              <a:gd name="connsiteY4" fmla="*/ 0 h 5143500"/>
              <a:gd name="connsiteX0" fmla="*/ 357642 w 1240925"/>
              <a:gd name="connsiteY0" fmla="*/ 0 h 5143500"/>
              <a:gd name="connsiteX1" fmla="*/ 1240925 w 1240925"/>
              <a:gd name="connsiteY1" fmla="*/ 63545 h 5143500"/>
              <a:gd name="connsiteX2" fmla="*/ 729465 w 1240925"/>
              <a:gd name="connsiteY2" fmla="*/ 5143500 h 5143500"/>
              <a:gd name="connsiteX3" fmla="*/ 0 w 1240925"/>
              <a:gd name="connsiteY3" fmla="*/ 5143500 h 5143500"/>
              <a:gd name="connsiteX4" fmla="*/ 357642 w 1240925"/>
              <a:gd name="connsiteY4" fmla="*/ 0 h 5143500"/>
              <a:gd name="connsiteX0" fmla="*/ 357642 w 1193300"/>
              <a:gd name="connsiteY0" fmla="*/ 0 h 5143500"/>
              <a:gd name="connsiteX1" fmla="*/ 1193300 w 1193300"/>
              <a:gd name="connsiteY1" fmla="*/ 1632 h 5143500"/>
              <a:gd name="connsiteX2" fmla="*/ 729465 w 1193300"/>
              <a:gd name="connsiteY2" fmla="*/ 5143500 h 5143500"/>
              <a:gd name="connsiteX3" fmla="*/ 0 w 1193300"/>
              <a:gd name="connsiteY3" fmla="*/ 5143500 h 5143500"/>
              <a:gd name="connsiteX4" fmla="*/ 357642 w 1193300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1200952 w 1664787"/>
              <a:gd name="connsiteY2" fmla="*/ 5143500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560395 w 1664787"/>
              <a:gd name="connsiteY2" fmla="*/ 4960143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831858 w 1664787"/>
              <a:gd name="connsiteY2" fmla="*/ 5141118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4787" h="5143500">
                <a:moveTo>
                  <a:pt x="829129" y="0"/>
                </a:moveTo>
                <a:lnTo>
                  <a:pt x="1664787" y="1632"/>
                </a:lnTo>
                <a:lnTo>
                  <a:pt x="831858" y="5141118"/>
                </a:lnTo>
                <a:lnTo>
                  <a:pt x="0" y="5143500"/>
                </a:lnTo>
                <a:lnTo>
                  <a:pt x="829129" y="0"/>
                </a:lnTo>
                <a:close/>
              </a:path>
            </a:pathLst>
          </a:custGeom>
          <a:solidFill>
            <a:srgbClr val="357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MX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58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/>
          <p:cNvCxnSpPr/>
          <p:nvPr/>
        </p:nvCxnSpPr>
        <p:spPr>
          <a:xfrm>
            <a:off x="914401" y="642003"/>
            <a:ext cx="1833280" cy="0"/>
          </a:xfrm>
          <a:prstGeom prst="line">
            <a:avLst/>
          </a:prstGeom>
          <a:ln w="28575" cmpd="sng">
            <a:solidFill>
              <a:srgbClr val="96C3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1. </a:t>
            </a:r>
            <a:r>
              <a:rPr lang="es-MX" sz="2257" dirty="0" err="1" smtClean="0">
                <a:solidFill>
                  <a:sysClr val="window" lastClr="FFFFFF"/>
                </a:solidFill>
              </a:rPr>
              <a:t>Reporting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sp>
        <p:nvSpPr>
          <p:cNvPr id="9" name="Shape 566"/>
          <p:cNvSpPr>
            <a:spLocks noChangeArrowheads="1"/>
          </p:cNvSpPr>
          <p:nvPr/>
        </p:nvSpPr>
        <p:spPr bwMode="auto">
          <a:xfrm>
            <a:off x="250825" y="699046"/>
            <a:ext cx="8786206" cy="235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0597" tIns="40599" rIns="40597" bIns="40599">
            <a:spAutoFit/>
          </a:bodyPr>
          <a:lstStyle>
            <a:lvl1pPr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otham Book" panose="02000604040000020004" pitchFamily="50" charset="0"/>
                <a:ea typeface="MS PGothic" panose="020B0600070205080204" pitchFamily="34" charset="-128"/>
                <a:sym typeface="Gotham Book" panose="02000604040000020004" pitchFamily="50" charset="0"/>
              </a:defRPr>
            </a:lvl9pPr>
          </a:lstStyle>
          <a:p>
            <a:pPr defTabSz="914400"/>
            <a:r>
              <a:rPr lang="es-ES" sz="1000" dirty="0" smtClean="0">
                <a:solidFill>
                  <a:srgbClr val="3E3E3E"/>
                </a:solidFill>
              </a:rPr>
              <a:t>3 </a:t>
            </a:r>
            <a:r>
              <a:rPr lang="es-ES" sz="1000" dirty="0">
                <a:solidFill>
                  <a:srgbClr val="3E3E3E"/>
                </a:solidFill>
              </a:rPr>
              <a:t>tipos de reportes orientados a la medición, la mejora continua de la estrategia y el seguimiento </a:t>
            </a:r>
            <a:r>
              <a:rPr lang="es-ES" sz="1000" dirty="0" smtClean="0">
                <a:solidFill>
                  <a:srgbClr val="3E3E3E"/>
                </a:solidFill>
              </a:rPr>
              <a:t>operativo.</a:t>
            </a:r>
            <a:endParaRPr lang="es-MX" altLang="es-MX" sz="1000" dirty="0">
              <a:solidFill>
                <a:srgbClr val="3E3E3E"/>
              </a:solidFill>
              <a:ea typeface="Gotham Bold"/>
              <a:cs typeface="Gotham Bold"/>
              <a:sym typeface="Gotham Bold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106343" y="1077137"/>
            <a:ext cx="6512773" cy="3805678"/>
            <a:chOff x="106343" y="1077137"/>
            <a:chExt cx="6512773" cy="3805678"/>
          </a:xfrm>
        </p:grpSpPr>
        <p:grpSp>
          <p:nvGrpSpPr>
            <p:cNvPr id="7" name="Grupo 6"/>
            <p:cNvGrpSpPr/>
            <p:nvPr/>
          </p:nvGrpSpPr>
          <p:grpSpPr>
            <a:xfrm>
              <a:off x="106343" y="1077137"/>
              <a:ext cx="2187865" cy="3805677"/>
              <a:chOff x="360364" y="2692961"/>
              <a:chExt cx="5155178" cy="8967163"/>
            </a:xfrm>
          </p:grpSpPr>
          <p:sp>
            <p:nvSpPr>
              <p:cNvPr id="20" name="Freeform 6"/>
              <p:cNvSpPr>
                <a:spLocks noEditPoints="1"/>
              </p:cNvSpPr>
              <p:nvPr/>
            </p:nvSpPr>
            <p:spPr bwMode="auto">
              <a:xfrm>
                <a:off x="360364" y="2692961"/>
                <a:ext cx="5155178" cy="4741385"/>
              </a:xfrm>
              <a:custGeom>
                <a:avLst/>
                <a:gdLst>
                  <a:gd name="T0" fmla="*/ 1813 w 3625"/>
                  <a:gd name="T1" fmla="*/ 0 h 3336"/>
                  <a:gd name="T2" fmla="*/ 2677 w 3625"/>
                  <a:gd name="T3" fmla="*/ 864 h 3336"/>
                  <a:gd name="T4" fmla="*/ 1855 w 3625"/>
                  <a:gd name="T5" fmla="*/ 1728 h 3336"/>
                  <a:gd name="T6" fmla="*/ 1855 w 3625"/>
                  <a:gd name="T7" fmla="*/ 1728 h 3336"/>
                  <a:gd name="T8" fmla="*/ 1855 w 3625"/>
                  <a:gd name="T9" fmla="*/ 2897 h 3336"/>
                  <a:gd name="T10" fmla="*/ 3403 w 3625"/>
                  <a:gd name="T11" fmla="*/ 2897 h 3336"/>
                  <a:gd name="T12" fmla="*/ 3625 w 3625"/>
                  <a:gd name="T13" fmla="*/ 3117 h 3336"/>
                  <a:gd name="T14" fmla="*/ 3403 w 3625"/>
                  <a:gd name="T15" fmla="*/ 3336 h 3336"/>
                  <a:gd name="T16" fmla="*/ 0 w 3625"/>
                  <a:gd name="T17" fmla="*/ 3336 h 3336"/>
                  <a:gd name="T18" fmla="*/ 217 w 3625"/>
                  <a:gd name="T19" fmla="*/ 3117 h 3336"/>
                  <a:gd name="T20" fmla="*/ 0 w 3625"/>
                  <a:gd name="T21" fmla="*/ 2897 h 3336"/>
                  <a:gd name="T22" fmla="*/ 1771 w 3625"/>
                  <a:gd name="T23" fmla="*/ 2897 h 3336"/>
                  <a:gd name="T24" fmla="*/ 1771 w 3625"/>
                  <a:gd name="T25" fmla="*/ 1728 h 3336"/>
                  <a:gd name="T26" fmla="*/ 1771 w 3625"/>
                  <a:gd name="T27" fmla="*/ 1728 h 3336"/>
                  <a:gd name="T28" fmla="*/ 948 w 3625"/>
                  <a:gd name="T29" fmla="*/ 864 h 3336"/>
                  <a:gd name="T30" fmla="*/ 1813 w 3625"/>
                  <a:gd name="T31" fmla="*/ 0 h 3336"/>
                  <a:gd name="T32" fmla="*/ 1813 w 3625"/>
                  <a:gd name="T33" fmla="*/ 2980 h 3336"/>
                  <a:gd name="T34" fmla="*/ 1949 w 3625"/>
                  <a:gd name="T35" fmla="*/ 3117 h 3336"/>
                  <a:gd name="T36" fmla="*/ 1813 w 3625"/>
                  <a:gd name="T37" fmla="*/ 3253 h 3336"/>
                  <a:gd name="T38" fmla="*/ 1676 w 3625"/>
                  <a:gd name="T39" fmla="*/ 3117 h 3336"/>
                  <a:gd name="T40" fmla="*/ 1813 w 3625"/>
                  <a:gd name="T41" fmla="*/ 2980 h 3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25" h="3336">
                    <a:moveTo>
                      <a:pt x="1813" y="0"/>
                    </a:moveTo>
                    <a:cubicBezTo>
                      <a:pt x="2290" y="0"/>
                      <a:pt x="2677" y="387"/>
                      <a:pt x="2677" y="864"/>
                    </a:cubicBezTo>
                    <a:cubicBezTo>
                      <a:pt x="2677" y="1328"/>
                      <a:pt x="2312" y="1706"/>
                      <a:pt x="1855" y="1728"/>
                    </a:cubicBezTo>
                    <a:lnTo>
                      <a:pt x="1855" y="1728"/>
                    </a:lnTo>
                    <a:lnTo>
                      <a:pt x="1855" y="2897"/>
                    </a:lnTo>
                    <a:lnTo>
                      <a:pt x="3403" y="2897"/>
                    </a:lnTo>
                    <a:lnTo>
                      <a:pt x="3625" y="3117"/>
                    </a:lnTo>
                    <a:lnTo>
                      <a:pt x="3403" y="3336"/>
                    </a:lnTo>
                    <a:lnTo>
                      <a:pt x="0" y="3336"/>
                    </a:lnTo>
                    <a:lnTo>
                      <a:pt x="217" y="3117"/>
                    </a:lnTo>
                    <a:lnTo>
                      <a:pt x="0" y="2897"/>
                    </a:lnTo>
                    <a:lnTo>
                      <a:pt x="1771" y="2897"/>
                    </a:lnTo>
                    <a:lnTo>
                      <a:pt x="1771" y="1728"/>
                    </a:lnTo>
                    <a:lnTo>
                      <a:pt x="1771" y="1728"/>
                    </a:lnTo>
                    <a:cubicBezTo>
                      <a:pt x="1313" y="1706"/>
                      <a:pt x="948" y="1328"/>
                      <a:pt x="948" y="864"/>
                    </a:cubicBezTo>
                    <a:cubicBezTo>
                      <a:pt x="948" y="387"/>
                      <a:pt x="1335" y="0"/>
                      <a:pt x="1813" y="0"/>
                    </a:cubicBezTo>
                    <a:close/>
                    <a:moveTo>
                      <a:pt x="1813" y="2980"/>
                    </a:moveTo>
                    <a:cubicBezTo>
                      <a:pt x="1888" y="2980"/>
                      <a:pt x="1949" y="3041"/>
                      <a:pt x="1949" y="3117"/>
                    </a:cubicBezTo>
                    <a:cubicBezTo>
                      <a:pt x="1949" y="3192"/>
                      <a:pt x="1888" y="3253"/>
                      <a:pt x="1813" y="3253"/>
                    </a:cubicBezTo>
                    <a:cubicBezTo>
                      <a:pt x="1737" y="3253"/>
                      <a:pt x="1676" y="3192"/>
                      <a:pt x="1676" y="3117"/>
                    </a:cubicBezTo>
                    <a:cubicBezTo>
                      <a:pt x="1676" y="3041"/>
                      <a:pt x="1737" y="2980"/>
                      <a:pt x="1813" y="298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2381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1000">
                  <a:latin typeface="Gotham Book" panose="02000604040000020004" pitchFamily="50" charset="0"/>
                </a:endParaRPr>
              </a:p>
            </p:txBody>
          </p:sp>
          <p:sp>
            <p:nvSpPr>
              <p:cNvPr id="21" name="CuadroTexto 20"/>
              <p:cNvSpPr txBox="1"/>
              <p:nvPr/>
            </p:nvSpPr>
            <p:spPr>
              <a:xfrm>
                <a:off x="1984399" y="3670477"/>
                <a:ext cx="1898490" cy="5801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 defTabSz="92551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MX" sz="1000" b="1" dirty="0" smtClean="0">
                    <a:solidFill>
                      <a:schemeClr val="bg1"/>
                    </a:solidFill>
                    <a:latin typeface="Gotham Book" panose="02000604040000020004" pitchFamily="50" charset="0"/>
                    <a:sym typeface="Gotham Book"/>
                  </a:rPr>
                  <a:t>SEMANAL</a:t>
                </a:r>
                <a:endParaRPr lang="es-MX" sz="1000" b="1" dirty="0">
                  <a:solidFill>
                    <a:schemeClr val="bg1"/>
                  </a:solidFill>
                  <a:latin typeface="Gotham Book" panose="02000604040000020004" pitchFamily="50" charset="0"/>
                  <a:sym typeface="Gotham Book"/>
                </a:endParaRPr>
              </a:p>
            </p:txBody>
          </p:sp>
          <p:sp>
            <p:nvSpPr>
              <p:cNvPr id="22" name="Rectángulo 21"/>
              <p:cNvSpPr/>
              <p:nvPr/>
            </p:nvSpPr>
            <p:spPr>
              <a:xfrm>
                <a:off x="360366" y="7612640"/>
                <a:ext cx="4925723" cy="4047484"/>
              </a:xfrm>
              <a:prstGeom prst="rect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defTabSz="925512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MX" sz="1000">
                  <a:latin typeface="Gotham Book" panose="02000604040000020004" pitchFamily="50" charset="0"/>
                  <a:sym typeface="Gotham Book"/>
                </a:endParaRPr>
              </a:p>
            </p:txBody>
          </p:sp>
          <p:sp>
            <p:nvSpPr>
              <p:cNvPr id="23" name="Shape 566"/>
              <p:cNvSpPr>
                <a:spLocks noChangeArrowheads="1"/>
              </p:cNvSpPr>
              <p:nvPr/>
            </p:nvSpPr>
            <p:spPr bwMode="auto">
              <a:xfrm>
                <a:off x="581103" y="7840924"/>
                <a:ext cx="4522381" cy="34565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square" lIns="40597" tIns="40599" rIns="40597" bIns="40599" anchor="t">
                <a:spAutoFit/>
              </a:bodyPr>
              <a:lstStyle>
                <a:lvl1pPr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1pPr>
                <a:lvl2pPr marL="742950" indent="-28575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2pPr>
                <a:lvl3pPr marL="11430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3pPr>
                <a:lvl4pPr marL="16002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4pPr>
                <a:lvl5pPr marL="20574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5pPr>
                <a:lvl6pPr marL="25146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6pPr>
                <a:lvl7pPr marL="29718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7pPr>
                <a:lvl8pPr marL="34290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8pPr>
                <a:lvl9pPr marL="38862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9pPr>
              </a:lstStyle>
              <a:p>
                <a:pPr marL="1528763" indent="-1528763">
                  <a:lnSpc>
                    <a:spcPct val="150000"/>
                  </a:lnSpc>
                  <a:defRPr/>
                </a:pPr>
                <a:r>
                  <a:rPr lang="es-MX" altLang="es-MX" sz="1000" b="1" dirty="0" smtClean="0">
                    <a:solidFill>
                      <a:schemeClr val="bg1"/>
                    </a:solidFill>
                    <a:latin typeface="Gotham Bold" pitchFamily="50" charset="0"/>
                    <a:cs typeface="Gotham Book"/>
                  </a:rPr>
                  <a:t>OBJETIVO</a:t>
                </a:r>
                <a:r>
                  <a:rPr lang="es-MX" altLang="es-MX" sz="1000" b="1" dirty="0" smtClean="0">
                    <a:solidFill>
                      <a:schemeClr val="bg1"/>
                    </a:solidFill>
                    <a:cs typeface="Gotham Book"/>
                  </a:rPr>
                  <a:t>:</a:t>
                </a:r>
              </a:p>
              <a:p>
                <a:pPr marL="177800" indent="-88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s-MX" altLang="es-MX" sz="1000" dirty="0" smtClean="0">
                    <a:solidFill>
                      <a:schemeClr val="bg1"/>
                    </a:solidFill>
                    <a:cs typeface="Gotham Book"/>
                  </a:rPr>
                  <a:t>Seguimiento operativo</a:t>
                </a:r>
              </a:p>
              <a:p>
                <a:pPr marL="177800" indent="-88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s-MX" altLang="es-MX" sz="1000" dirty="0" smtClean="0">
                    <a:solidFill>
                      <a:schemeClr val="bg1"/>
                    </a:solidFill>
                    <a:cs typeface="Gotham Book"/>
                  </a:rPr>
                  <a:t>Planeación de actividades</a:t>
                </a:r>
              </a:p>
              <a:p>
                <a:pPr marL="1423988" indent="-1423988">
                  <a:lnSpc>
                    <a:spcPct val="150000"/>
                  </a:lnSpc>
                  <a:defRPr/>
                </a:pPr>
                <a:endParaRPr lang="es-MX" altLang="es-MX" sz="1000" dirty="0" smtClean="0">
                  <a:solidFill>
                    <a:schemeClr val="bg1"/>
                  </a:solidFill>
                  <a:cs typeface="Gotham Book"/>
                </a:endParaRPr>
              </a:p>
              <a:p>
                <a:pPr marL="1528763" indent="-1528763">
                  <a:lnSpc>
                    <a:spcPct val="150000"/>
                  </a:lnSpc>
                  <a:defRPr/>
                </a:pPr>
                <a:r>
                  <a:rPr lang="es-MX" altLang="es-MX" sz="1000" b="1" dirty="0">
                    <a:solidFill>
                      <a:schemeClr val="bg1"/>
                    </a:solidFill>
                    <a:latin typeface="Gotham Bold" pitchFamily="50" charset="0"/>
                    <a:cs typeface="Gotham Book"/>
                  </a:rPr>
                  <a:t>FORMATO:</a:t>
                </a:r>
              </a:p>
              <a:p>
                <a:pPr marL="177800" indent="-88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s-MX" altLang="es-MX" sz="1000" dirty="0" err="1">
                    <a:solidFill>
                      <a:schemeClr val="bg1"/>
                    </a:solidFill>
                    <a:cs typeface="Gotham Book"/>
                  </a:rPr>
                  <a:t>Call</a:t>
                </a:r>
                <a:r>
                  <a:rPr lang="es-MX" altLang="es-MX" sz="1000" dirty="0">
                    <a:solidFill>
                      <a:schemeClr val="bg1"/>
                    </a:solidFill>
                    <a:cs typeface="Gotham Book"/>
                  </a:rPr>
                  <a:t>: 30 minutos máximo.</a:t>
                </a:r>
              </a:p>
            </p:txBody>
          </p:sp>
        </p:grpSp>
        <p:grpSp>
          <p:nvGrpSpPr>
            <p:cNvPr id="10" name="Grupo 9"/>
            <p:cNvGrpSpPr/>
            <p:nvPr/>
          </p:nvGrpSpPr>
          <p:grpSpPr>
            <a:xfrm>
              <a:off x="2284682" y="1077137"/>
              <a:ext cx="2187865" cy="3805677"/>
              <a:chOff x="5515542" y="2692961"/>
              <a:chExt cx="5155178" cy="8967163"/>
            </a:xfrm>
          </p:grpSpPr>
          <p:sp>
            <p:nvSpPr>
              <p:cNvPr id="16" name="Freeform 6"/>
              <p:cNvSpPr>
                <a:spLocks noEditPoints="1"/>
              </p:cNvSpPr>
              <p:nvPr/>
            </p:nvSpPr>
            <p:spPr bwMode="auto">
              <a:xfrm>
                <a:off x="5515542" y="2692961"/>
                <a:ext cx="5155178" cy="4741385"/>
              </a:xfrm>
              <a:custGeom>
                <a:avLst/>
                <a:gdLst>
                  <a:gd name="T0" fmla="*/ 1813 w 3625"/>
                  <a:gd name="T1" fmla="*/ 0 h 3336"/>
                  <a:gd name="T2" fmla="*/ 2677 w 3625"/>
                  <a:gd name="T3" fmla="*/ 864 h 3336"/>
                  <a:gd name="T4" fmla="*/ 1855 w 3625"/>
                  <a:gd name="T5" fmla="*/ 1728 h 3336"/>
                  <a:gd name="T6" fmla="*/ 1855 w 3625"/>
                  <a:gd name="T7" fmla="*/ 1728 h 3336"/>
                  <a:gd name="T8" fmla="*/ 1855 w 3625"/>
                  <a:gd name="T9" fmla="*/ 2897 h 3336"/>
                  <a:gd name="T10" fmla="*/ 3403 w 3625"/>
                  <a:gd name="T11" fmla="*/ 2897 h 3336"/>
                  <a:gd name="T12" fmla="*/ 3625 w 3625"/>
                  <a:gd name="T13" fmla="*/ 3117 h 3336"/>
                  <a:gd name="T14" fmla="*/ 3403 w 3625"/>
                  <a:gd name="T15" fmla="*/ 3336 h 3336"/>
                  <a:gd name="T16" fmla="*/ 0 w 3625"/>
                  <a:gd name="T17" fmla="*/ 3336 h 3336"/>
                  <a:gd name="T18" fmla="*/ 217 w 3625"/>
                  <a:gd name="T19" fmla="*/ 3117 h 3336"/>
                  <a:gd name="T20" fmla="*/ 0 w 3625"/>
                  <a:gd name="T21" fmla="*/ 2897 h 3336"/>
                  <a:gd name="T22" fmla="*/ 1771 w 3625"/>
                  <a:gd name="T23" fmla="*/ 2897 h 3336"/>
                  <a:gd name="T24" fmla="*/ 1771 w 3625"/>
                  <a:gd name="T25" fmla="*/ 1728 h 3336"/>
                  <a:gd name="T26" fmla="*/ 1771 w 3625"/>
                  <a:gd name="T27" fmla="*/ 1728 h 3336"/>
                  <a:gd name="T28" fmla="*/ 948 w 3625"/>
                  <a:gd name="T29" fmla="*/ 864 h 3336"/>
                  <a:gd name="T30" fmla="*/ 1813 w 3625"/>
                  <a:gd name="T31" fmla="*/ 0 h 3336"/>
                  <a:gd name="T32" fmla="*/ 1813 w 3625"/>
                  <a:gd name="T33" fmla="*/ 2980 h 3336"/>
                  <a:gd name="T34" fmla="*/ 1949 w 3625"/>
                  <a:gd name="T35" fmla="*/ 3117 h 3336"/>
                  <a:gd name="T36" fmla="*/ 1813 w 3625"/>
                  <a:gd name="T37" fmla="*/ 3253 h 3336"/>
                  <a:gd name="T38" fmla="*/ 1676 w 3625"/>
                  <a:gd name="T39" fmla="*/ 3117 h 3336"/>
                  <a:gd name="T40" fmla="*/ 1813 w 3625"/>
                  <a:gd name="T41" fmla="*/ 2980 h 3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25" h="3336">
                    <a:moveTo>
                      <a:pt x="1813" y="0"/>
                    </a:moveTo>
                    <a:cubicBezTo>
                      <a:pt x="2290" y="0"/>
                      <a:pt x="2677" y="387"/>
                      <a:pt x="2677" y="864"/>
                    </a:cubicBezTo>
                    <a:cubicBezTo>
                      <a:pt x="2677" y="1328"/>
                      <a:pt x="2312" y="1706"/>
                      <a:pt x="1855" y="1728"/>
                    </a:cubicBezTo>
                    <a:lnTo>
                      <a:pt x="1855" y="1728"/>
                    </a:lnTo>
                    <a:lnTo>
                      <a:pt x="1855" y="2897"/>
                    </a:lnTo>
                    <a:lnTo>
                      <a:pt x="3403" y="2897"/>
                    </a:lnTo>
                    <a:lnTo>
                      <a:pt x="3625" y="3117"/>
                    </a:lnTo>
                    <a:lnTo>
                      <a:pt x="3403" y="3336"/>
                    </a:lnTo>
                    <a:lnTo>
                      <a:pt x="0" y="3336"/>
                    </a:lnTo>
                    <a:lnTo>
                      <a:pt x="217" y="3117"/>
                    </a:lnTo>
                    <a:lnTo>
                      <a:pt x="0" y="2897"/>
                    </a:lnTo>
                    <a:lnTo>
                      <a:pt x="1771" y="2897"/>
                    </a:lnTo>
                    <a:lnTo>
                      <a:pt x="1771" y="1728"/>
                    </a:lnTo>
                    <a:lnTo>
                      <a:pt x="1771" y="1728"/>
                    </a:lnTo>
                    <a:cubicBezTo>
                      <a:pt x="1313" y="1706"/>
                      <a:pt x="948" y="1328"/>
                      <a:pt x="948" y="864"/>
                    </a:cubicBezTo>
                    <a:cubicBezTo>
                      <a:pt x="948" y="387"/>
                      <a:pt x="1335" y="0"/>
                      <a:pt x="1813" y="0"/>
                    </a:cubicBezTo>
                    <a:close/>
                    <a:moveTo>
                      <a:pt x="1813" y="2980"/>
                    </a:moveTo>
                    <a:cubicBezTo>
                      <a:pt x="1888" y="2980"/>
                      <a:pt x="1949" y="3041"/>
                      <a:pt x="1949" y="3117"/>
                    </a:cubicBezTo>
                    <a:cubicBezTo>
                      <a:pt x="1949" y="3192"/>
                      <a:pt x="1888" y="3253"/>
                      <a:pt x="1813" y="3253"/>
                    </a:cubicBezTo>
                    <a:cubicBezTo>
                      <a:pt x="1737" y="3253"/>
                      <a:pt x="1676" y="3192"/>
                      <a:pt x="1676" y="3117"/>
                    </a:cubicBezTo>
                    <a:cubicBezTo>
                      <a:pt x="1676" y="3041"/>
                      <a:pt x="1737" y="2980"/>
                      <a:pt x="1813" y="298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2381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1000">
                  <a:latin typeface="Gotham Book" panose="02000604040000020004" pitchFamily="50" charset="0"/>
                </a:endParaRPr>
              </a:p>
            </p:txBody>
          </p:sp>
          <p:sp>
            <p:nvSpPr>
              <p:cNvPr id="17" name="CuadroTexto 16"/>
              <p:cNvSpPr txBox="1"/>
              <p:nvPr/>
            </p:nvSpPr>
            <p:spPr>
              <a:xfrm>
                <a:off x="7148192" y="3670477"/>
                <a:ext cx="1898490" cy="5801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 defTabSz="92551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MX" sz="1000" b="1" dirty="0" smtClean="0">
                    <a:solidFill>
                      <a:schemeClr val="bg1"/>
                    </a:solidFill>
                    <a:latin typeface="Gotham Book" panose="02000604040000020004" pitchFamily="50" charset="0"/>
                    <a:sym typeface="Gotham Book"/>
                  </a:rPr>
                  <a:t>MENSUAL</a:t>
                </a:r>
                <a:endParaRPr lang="es-MX" sz="1000" b="1" dirty="0">
                  <a:solidFill>
                    <a:schemeClr val="bg1"/>
                  </a:solidFill>
                  <a:latin typeface="Gotham Book" panose="02000604040000020004" pitchFamily="50" charset="0"/>
                  <a:sym typeface="Gotham Book"/>
                </a:endParaRPr>
              </a:p>
            </p:txBody>
          </p:sp>
          <p:sp>
            <p:nvSpPr>
              <p:cNvPr id="18" name="Rectángulo 17"/>
              <p:cNvSpPr/>
              <p:nvPr/>
            </p:nvSpPr>
            <p:spPr>
              <a:xfrm>
                <a:off x="5515542" y="7612640"/>
                <a:ext cx="4850872" cy="4047484"/>
              </a:xfrm>
              <a:prstGeom prst="rect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defTabSz="925512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MX" sz="1000">
                  <a:latin typeface="Gotham Book" panose="02000604040000020004" pitchFamily="50" charset="0"/>
                  <a:sym typeface="Gotham Book"/>
                </a:endParaRPr>
              </a:p>
            </p:txBody>
          </p:sp>
          <p:sp>
            <p:nvSpPr>
              <p:cNvPr id="19" name="Shape 566"/>
              <p:cNvSpPr>
                <a:spLocks noChangeArrowheads="1"/>
              </p:cNvSpPr>
              <p:nvPr/>
            </p:nvSpPr>
            <p:spPr bwMode="auto">
              <a:xfrm>
                <a:off x="5865611" y="7900773"/>
                <a:ext cx="4525201" cy="36741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square" lIns="40597" tIns="40599" rIns="40597" bIns="40599" anchor="t">
                <a:spAutoFit/>
              </a:bodyPr>
              <a:lstStyle>
                <a:lvl1pPr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1pPr>
                <a:lvl2pPr marL="742950" indent="-28575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2pPr>
                <a:lvl3pPr marL="11430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3pPr>
                <a:lvl4pPr marL="16002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4pPr>
                <a:lvl5pPr marL="20574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5pPr>
                <a:lvl6pPr marL="25146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6pPr>
                <a:lvl7pPr marL="29718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7pPr>
                <a:lvl8pPr marL="34290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8pPr>
                <a:lvl9pPr marL="38862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9pPr>
              </a:lstStyle>
              <a:p>
                <a:pPr marL="1528763" indent="-1528763">
                  <a:lnSpc>
                    <a:spcPct val="80000"/>
                  </a:lnSpc>
                  <a:defRPr/>
                </a:pPr>
                <a:r>
                  <a:rPr lang="es-MX" altLang="es-MX" sz="1000" b="1" dirty="0">
                    <a:solidFill>
                      <a:schemeClr val="bg1"/>
                    </a:solidFill>
                    <a:latin typeface="Gotham Bold" pitchFamily="50" charset="0"/>
                    <a:cs typeface="Gotham Book"/>
                  </a:rPr>
                  <a:t>OBJETIVO:</a:t>
                </a:r>
              </a:p>
              <a:p>
                <a:pPr>
                  <a:lnSpc>
                    <a:spcPct val="80000"/>
                  </a:lnSpc>
                  <a:defRPr/>
                </a:pPr>
                <a:r>
                  <a:rPr lang="es-MX" altLang="es-MX" sz="1000" dirty="0">
                    <a:solidFill>
                      <a:schemeClr val="bg1"/>
                    </a:solidFill>
                    <a:cs typeface="Gotham Book"/>
                  </a:rPr>
                  <a:t>Medición de los </a:t>
                </a:r>
                <a:r>
                  <a:rPr lang="es-MX" altLang="es-MX" sz="1000" dirty="0" smtClean="0">
                    <a:solidFill>
                      <a:schemeClr val="bg1"/>
                    </a:solidFill>
                    <a:cs typeface="Gotham Book"/>
                  </a:rPr>
                  <a:t>resultados</a:t>
                </a:r>
              </a:p>
              <a:p>
                <a:pPr>
                  <a:lnSpc>
                    <a:spcPct val="80000"/>
                  </a:lnSpc>
                  <a:defRPr/>
                </a:pPr>
                <a:endParaRPr lang="es-MX" altLang="es-MX" sz="1000" b="1" dirty="0">
                  <a:solidFill>
                    <a:schemeClr val="bg1"/>
                  </a:solidFill>
                  <a:cs typeface="Gotham Book"/>
                </a:endParaRPr>
              </a:p>
              <a:p>
                <a:pPr marL="0" lvl="1" indent="0">
                  <a:lnSpc>
                    <a:spcPct val="80000"/>
                  </a:lnSpc>
                  <a:tabLst>
                    <a:tab pos="2233613" algn="l"/>
                  </a:tabLst>
                  <a:defRPr/>
                </a:pPr>
                <a:endParaRPr lang="es-MX" altLang="es-MX" sz="1000" b="1" dirty="0" smtClean="0">
                  <a:solidFill>
                    <a:schemeClr val="bg1"/>
                  </a:solidFill>
                  <a:latin typeface="Gotham Bold" pitchFamily="50" charset="0"/>
                  <a:cs typeface="Gotham Book"/>
                </a:endParaRPr>
              </a:p>
              <a:p>
                <a:pPr marL="0" lvl="1" indent="0">
                  <a:lnSpc>
                    <a:spcPct val="80000"/>
                  </a:lnSpc>
                  <a:tabLst>
                    <a:tab pos="2233613" algn="l"/>
                  </a:tabLst>
                  <a:defRPr/>
                </a:pPr>
                <a:r>
                  <a:rPr lang="es-MX" altLang="es-MX" sz="1000" b="1" dirty="0" smtClean="0">
                    <a:solidFill>
                      <a:schemeClr val="bg1"/>
                    </a:solidFill>
                    <a:latin typeface="Gotham Bold" pitchFamily="50" charset="0"/>
                    <a:cs typeface="Gotham Book"/>
                  </a:rPr>
                  <a:t>FORMATO:</a:t>
                </a:r>
                <a:endParaRPr lang="es-MX" altLang="es-MX" sz="1000" b="1" dirty="0">
                  <a:solidFill>
                    <a:schemeClr val="bg1"/>
                  </a:solidFill>
                  <a:latin typeface="Gotham Bold" pitchFamily="50" charset="0"/>
                  <a:cs typeface="Gotham Book"/>
                </a:endParaRPr>
              </a:p>
              <a:p>
                <a:pPr marL="0" lvl="1" indent="0">
                  <a:lnSpc>
                    <a:spcPct val="80000"/>
                  </a:lnSpc>
                  <a:tabLst>
                    <a:tab pos="2233613" algn="l"/>
                  </a:tabLst>
                  <a:defRPr/>
                </a:pPr>
                <a:r>
                  <a:rPr lang="es-MX" altLang="es-MX" sz="1000" dirty="0" smtClean="0">
                    <a:solidFill>
                      <a:schemeClr val="bg1"/>
                    </a:solidFill>
                    <a:cs typeface="Gotham Book"/>
                  </a:rPr>
                  <a:t>Documento:	</a:t>
                </a:r>
              </a:p>
              <a:p>
                <a:pPr marL="174625" lvl="1" indent="-82550">
                  <a:lnSpc>
                    <a:spcPct val="80000"/>
                  </a:lnSpc>
                  <a:buFont typeface="Arial" panose="020B0604020202020204" pitchFamily="34" charset="0"/>
                  <a:buChar char="•"/>
                  <a:tabLst>
                    <a:tab pos="2233613" algn="l"/>
                  </a:tabLst>
                  <a:defRPr/>
                </a:pPr>
                <a:r>
                  <a:rPr lang="es-MX" altLang="es-MX" sz="1000" dirty="0" smtClean="0">
                    <a:solidFill>
                      <a:schemeClr val="bg1"/>
                    </a:solidFill>
                    <a:cs typeface="Gotham Book"/>
                  </a:rPr>
                  <a:t>Valoraciones cuantitativas</a:t>
                </a:r>
                <a:endParaRPr lang="es-MX" altLang="es-MX" sz="1000" dirty="0">
                  <a:solidFill>
                    <a:schemeClr val="bg1"/>
                  </a:solidFill>
                  <a:cs typeface="Gotham Book"/>
                </a:endParaRPr>
              </a:p>
              <a:p>
                <a:pPr marL="174625" indent="-82550">
                  <a:lnSpc>
                    <a:spcPct val="80000"/>
                  </a:lnSpc>
                  <a:buFont typeface="Arial" panose="020B0604020202020204" pitchFamily="34" charset="0"/>
                  <a:buChar char="•"/>
                  <a:tabLst>
                    <a:tab pos="2233613" algn="l"/>
                  </a:tabLst>
                  <a:defRPr/>
                </a:pPr>
                <a:r>
                  <a:rPr lang="es-MX" altLang="es-MX" sz="1000" dirty="0" smtClean="0">
                    <a:solidFill>
                      <a:schemeClr val="bg1"/>
                    </a:solidFill>
                    <a:cs typeface="Gotham Book"/>
                  </a:rPr>
                  <a:t>Valoraciones cualitativas</a:t>
                </a:r>
                <a:endParaRPr lang="es-MX" altLang="es-MX" sz="1000" dirty="0">
                  <a:solidFill>
                    <a:schemeClr val="bg1"/>
                  </a:solidFill>
                  <a:cs typeface="Gotham Book"/>
                </a:endParaRPr>
              </a:p>
              <a:p>
                <a:pPr marL="174625" indent="-82550">
                  <a:lnSpc>
                    <a:spcPct val="80000"/>
                  </a:lnSpc>
                  <a:buFont typeface="Arial" panose="020B0604020202020204" pitchFamily="34" charset="0"/>
                  <a:buChar char="•"/>
                  <a:tabLst>
                    <a:tab pos="2233613" algn="l"/>
                  </a:tabLst>
                  <a:defRPr/>
                </a:pPr>
                <a:r>
                  <a:rPr lang="es-MX" altLang="es-MX" sz="1000" dirty="0">
                    <a:solidFill>
                      <a:schemeClr val="bg1"/>
                    </a:solidFill>
                    <a:cs typeface="Gotham Book"/>
                  </a:rPr>
                  <a:t>Testigo</a:t>
                </a:r>
              </a:p>
              <a:p>
                <a:pPr marL="174625" indent="-82550">
                  <a:lnSpc>
                    <a:spcPct val="80000"/>
                  </a:lnSpc>
                  <a:buFont typeface="Arial" panose="020B0604020202020204" pitchFamily="34" charset="0"/>
                  <a:buChar char="•"/>
                  <a:tabLst>
                    <a:tab pos="2233613" algn="l"/>
                  </a:tabLst>
                  <a:defRPr/>
                </a:pPr>
                <a:r>
                  <a:rPr lang="es-MX" altLang="es-MX" sz="1000" dirty="0">
                    <a:solidFill>
                      <a:schemeClr val="bg1"/>
                    </a:solidFill>
                    <a:cs typeface="Gotham Book"/>
                  </a:rPr>
                  <a:t>Análisis</a:t>
                </a:r>
              </a:p>
              <a:p>
                <a:pPr marL="174625" indent="-82550">
                  <a:lnSpc>
                    <a:spcPct val="80000"/>
                  </a:lnSpc>
                  <a:buFont typeface="Arial" panose="020B0604020202020204" pitchFamily="34" charset="0"/>
                  <a:buChar char="•"/>
                  <a:tabLst>
                    <a:tab pos="2233613" algn="l"/>
                  </a:tabLst>
                  <a:defRPr/>
                </a:pPr>
                <a:r>
                  <a:rPr lang="es-MX" altLang="es-MX" sz="1000" i="1" dirty="0" err="1">
                    <a:solidFill>
                      <a:schemeClr val="bg1"/>
                    </a:solidFill>
                    <a:cs typeface="Gotham Book"/>
                  </a:rPr>
                  <a:t>Next</a:t>
                </a:r>
                <a:r>
                  <a:rPr lang="es-MX" altLang="es-MX" sz="1000" i="1" dirty="0">
                    <a:solidFill>
                      <a:schemeClr val="bg1"/>
                    </a:solidFill>
                    <a:cs typeface="Gotham Book"/>
                  </a:rPr>
                  <a:t> steps</a:t>
                </a:r>
              </a:p>
            </p:txBody>
          </p:sp>
        </p:grpSp>
        <p:grpSp>
          <p:nvGrpSpPr>
            <p:cNvPr id="11" name="Grupo 10"/>
            <p:cNvGrpSpPr/>
            <p:nvPr/>
          </p:nvGrpSpPr>
          <p:grpSpPr>
            <a:xfrm>
              <a:off x="4431251" y="1077137"/>
              <a:ext cx="2187865" cy="3805678"/>
              <a:chOff x="15810708" y="2692961"/>
              <a:chExt cx="5155178" cy="8967166"/>
            </a:xfrm>
            <a:solidFill>
              <a:schemeClr val="tx1"/>
            </a:solidFill>
          </p:grpSpPr>
          <p:sp>
            <p:nvSpPr>
              <p:cNvPr id="12" name="Freeform 6"/>
              <p:cNvSpPr>
                <a:spLocks noEditPoints="1"/>
              </p:cNvSpPr>
              <p:nvPr/>
            </p:nvSpPr>
            <p:spPr bwMode="auto">
              <a:xfrm>
                <a:off x="15810708" y="2692961"/>
                <a:ext cx="5155178" cy="4741385"/>
              </a:xfrm>
              <a:custGeom>
                <a:avLst/>
                <a:gdLst>
                  <a:gd name="T0" fmla="*/ 1813 w 3625"/>
                  <a:gd name="T1" fmla="*/ 0 h 3336"/>
                  <a:gd name="T2" fmla="*/ 2677 w 3625"/>
                  <a:gd name="T3" fmla="*/ 864 h 3336"/>
                  <a:gd name="T4" fmla="*/ 1855 w 3625"/>
                  <a:gd name="T5" fmla="*/ 1728 h 3336"/>
                  <a:gd name="T6" fmla="*/ 1855 w 3625"/>
                  <a:gd name="T7" fmla="*/ 1728 h 3336"/>
                  <a:gd name="T8" fmla="*/ 1855 w 3625"/>
                  <a:gd name="T9" fmla="*/ 2897 h 3336"/>
                  <a:gd name="T10" fmla="*/ 3403 w 3625"/>
                  <a:gd name="T11" fmla="*/ 2897 h 3336"/>
                  <a:gd name="T12" fmla="*/ 3625 w 3625"/>
                  <a:gd name="T13" fmla="*/ 3117 h 3336"/>
                  <a:gd name="T14" fmla="*/ 3403 w 3625"/>
                  <a:gd name="T15" fmla="*/ 3336 h 3336"/>
                  <a:gd name="T16" fmla="*/ 0 w 3625"/>
                  <a:gd name="T17" fmla="*/ 3336 h 3336"/>
                  <a:gd name="T18" fmla="*/ 217 w 3625"/>
                  <a:gd name="T19" fmla="*/ 3117 h 3336"/>
                  <a:gd name="T20" fmla="*/ 0 w 3625"/>
                  <a:gd name="T21" fmla="*/ 2897 h 3336"/>
                  <a:gd name="T22" fmla="*/ 1771 w 3625"/>
                  <a:gd name="T23" fmla="*/ 2897 h 3336"/>
                  <a:gd name="T24" fmla="*/ 1771 w 3625"/>
                  <a:gd name="T25" fmla="*/ 1728 h 3336"/>
                  <a:gd name="T26" fmla="*/ 1771 w 3625"/>
                  <a:gd name="T27" fmla="*/ 1728 h 3336"/>
                  <a:gd name="T28" fmla="*/ 948 w 3625"/>
                  <a:gd name="T29" fmla="*/ 864 h 3336"/>
                  <a:gd name="T30" fmla="*/ 1813 w 3625"/>
                  <a:gd name="T31" fmla="*/ 0 h 3336"/>
                  <a:gd name="T32" fmla="*/ 1813 w 3625"/>
                  <a:gd name="T33" fmla="*/ 2980 h 3336"/>
                  <a:gd name="T34" fmla="*/ 1949 w 3625"/>
                  <a:gd name="T35" fmla="*/ 3117 h 3336"/>
                  <a:gd name="T36" fmla="*/ 1813 w 3625"/>
                  <a:gd name="T37" fmla="*/ 3253 h 3336"/>
                  <a:gd name="T38" fmla="*/ 1676 w 3625"/>
                  <a:gd name="T39" fmla="*/ 3117 h 3336"/>
                  <a:gd name="T40" fmla="*/ 1813 w 3625"/>
                  <a:gd name="T41" fmla="*/ 2980 h 3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25" h="3336">
                    <a:moveTo>
                      <a:pt x="1813" y="0"/>
                    </a:moveTo>
                    <a:cubicBezTo>
                      <a:pt x="2290" y="0"/>
                      <a:pt x="2677" y="387"/>
                      <a:pt x="2677" y="864"/>
                    </a:cubicBezTo>
                    <a:cubicBezTo>
                      <a:pt x="2677" y="1328"/>
                      <a:pt x="2312" y="1706"/>
                      <a:pt x="1855" y="1728"/>
                    </a:cubicBezTo>
                    <a:lnTo>
                      <a:pt x="1855" y="1728"/>
                    </a:lnTo>
                    <a:lnTo>
                      <a:pt x="1855" y="2897"/>
                    </a:lnTo>
                    <a:lnTo>
                      <a:pt x="3403" y="2897"/>
                    </a:lnTo>
                    <a:lnTo>
                      <a:pt x="3625" y="3117"/>
                    </a:lnTo>
                    <a:lnTo>
                      <a:pt x="3403" y="3336"/>
                    </a:lnTo>
                    <a:lnTo>
                      <a:pt x="0" y="3336"/>
                    </a:lnTo>
                    <a:lnTo>
                      <a:pt x="217" y="3117"/>
                    </a:lnTo>
                    <a:lnTo>
                      <a:pt x="0" y="2897"/>
                    </a:lnTo>
                    <a:lnTo>
                      <a:pt x="1771" y="2897"/>
                    </a:lnTo>
                    <a:lnTo>
                      <a:pt x="1771" y="1728"/>
                    </a:lnTo>
                    <a:lnTo>
                      <a:pt x="1771" y="1728"/>
                    </a:lnTo>
                    <a:cubicBezTo>
                      <a:pt x="1313" y="1706"/>
                      <a:pt x="948" y="1328"/>
                      <a:pt x="948" y="864"/>
                    </a:cubicBezTo>
                    <a:cubicBezTo>
                      <a:pt x="948" y="387"/>
                      <a:pt x="1335" y="0"/>
                      <a:pt x="1813" y="0"/>
                    </a:cubicBezTo>
                    <a:close/>
                    <a:moveTo>
                      <a:pt x="1813" y="2980"/>
                    </a:moveTo>
                    <a:cubicBezTo>
                      <a:pt x="1888" y="2980"/>
                      <a:pt x="1949" y="3041"/>
                      <a:pt x="1949" y="3117"/>
                    </a:cubicBezTo>
                    <a:cubicBezTo>
                      <a:pt x="1949" y="3192"/>
                      <a:pt x="1888" y="3253"/>
                      <a:pt x="1813" y="3253"/>
                    </a:cubicBezTo>
                    <a:cubicBezTo>
                      <a:pt x="1737" y="3253"/>
                      <a:pt x="1676" y="3192"/>
                      <a:pt x="1676" y="3117"/>
                    </a:cubicBezTo>
                    <a:cubicBezTo>
                      <a:pt x="1676" y="3041"/>
                      <a:pt x="1737" y="2980"/>
                      <a:pt x="1813" y="298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2381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1000">
                  <a:latin typeface="Gotham Book" panose="02000604040000020004" pitchFamily="50" charset="0"/>
                </a:endParaRP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17439051" y="3670477"/>
                <a:ext cx="1898490" cy="5801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ctr" defTabSz="92551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MX" sz="1000" b="1" dirty="0" smtClean="0">
                    <a:solidFill>
                      <a:schemeClr val="bg1"/>
                    </a:solidFill>
                    <a:latin typeface="Gotham Book" panose="02000604040000020004" pitchFamily="50" charset="0"/>
                    <a:sym typeface="Gotham Book"/>
                  </a:rPr>
                  <a:t>FINAL</a:t>
                </a:r>
                <a:endParaRPr lang="es-MX" sz="1000" b="1" dirty="0">
                  <a:solidFill>
                    <a:schemeClr val="bg1"/>
                  </a:solidFill>
                  <a:latin typeface="Gotham Book" panose="02000604040000020004" pitchFamily="50" charset="0"/>
                  <a:sym typeface="Gotham Book"/>
                </a:endParaRPr>
              </a:p>
            </p:txBody>
          </p:sp>
          <p:sp>
            <p:nvSpPr>
              <p:cNvPr id="14" name="Rectángulo 15"/>
              <p:cNvSpPr/>
              <p:nvPr/>
            </p:nvSpPr>
            <p:spPr>
              <a:xfrm>
                <a:off x="15810710" y="7612643"/>
                <a:ext cx="4842757" cy="4047484"/>
              </a:xfrm>
              <a:custGeom>
                <a:avLst/>
                <a:gdLst>
                  <a:gd name="connsiteX0" fmla="*/ 0 w 2055272"/>
                  <a:gd name="connsiteY0" fmla="*/ 0 h 1717758"/>
                  <a:gd name="connsiteX1" fmla="*/ 2055272 w 2055272"/>
                  <a:gd name="connsiteY1" fmla="*/ 0 h 1717758"/>
                  <a:gd name="connsiteX2" fmla="*/ 2055272 w 2055272"/>
                  <a:gd name="connsiteY2" fmla="*/ 1717758 h 1717758"/>
                  <a:gd name="connsiteX3" fmla="*/ 0 w 2055272"/>
                  <a:gd name="connsiteY3" fmla="*/ 1717758 h 1717758"/>
                  <a:gd name="connsiteX4" fmla="*/ 0 w 2055272"/>
                  <a:gd name="connsiteY4" fmla="*/ 0 h 1717758"/>
                  <a:gd name="connsiteX0" fmla="*/ 0 w 2055273"/>
                  <a:gd name="connsiteY0" fmla="*/ 0 h 1717758"/>
                  <a:gd name="connsiteX1" fmla="*/ 2055272 w 2055273"/>
                  <a:gd name="connsiteY1" fmla="*/ 0 h 1717758"/>
                  <a:gd name="connsiteX2" fmla="*/ 2055273 w 2055273"/>
                  <a:gd name="connsiteY2" fmla="*/ 987843 h 1717758"/>
                  <a:gd name="connsiteX3" fmla="*/ 2055272 w 2055273"/>
                  <a:gd name="connsiteY3" fmla="*/ 1717758 h 1717758"/>
                  <a:gd name="connsiteX4" fmla="*/ 0 w 2055273"/>
                  <a:gd name="connsiteY4" fmla="*/ 1717758 h 1717758"/>
                  <a:gd name="connsiteX5" fmla="*/ 0 w 2055273"/>
                  <a:gd name="connsiteY5" fmla="*/ 0 h 1717758"/>
                  <a:gd name="connsiteX0" fmla="*/ 0 w 2055273"/>
                  <a:gd name="connsiteY0" fmla="*/ 0 h 1717758"/>
                  <a:gd name="connsiteX1" fmla="*/ 2055272 w 2055273"/>
                  <a:gd name="connsiteY1" fmla="*/ 0 h 1717758"/>
                  <a:gd name="connsiteX2" fmla="*/ 2055273 w 2055273"/>
                  <a:gd name="connsiteY2" fmla="*/ 987843 h 1717758"/>
                  <a:gd name="connsiteX3" fmla="*/ 1788572 w 2055273"/>
                  <a:gd name="connsiteY3" fmla="*/ 1717758 h 1717758"/>
                  <a:gd name="connsiteX4" fmla="*/ 0 w 2055273"/>
                  <a:gd name="connsiteY4" fmla="*/ 1717758 h 1717758"/>
                  <a:gd name="connsiteX5" fmla="*/ 0 w 2055273"/>
                  <a:gd name="connsiteY5" fmla="*/ 0 h 1717758"/>
                  <a:gd name="connsiteX0" fmla="*/ 0 w 2055273"/>
                  <a:gd name="connsiteY0" fmla="*/ 0 h 1717758"/>
                  <a:gd name="connsiteX1" fmla="*/ 2055272 w 2055273"/>
                  <a:gd name="connsiteY1" fmla="*/ 0 h 1717758"/>
                  <a:gd name="connsiteX2" fmla="*/ 2055273 w 2055273"/>
                  <a:gd name="connsiteY2" fmla="*/ 987843 h 1717758"/>
                  <a:gd name="connsiteX3" fmla="*/ 1788572 w 2055273"/>
                  <a:gd name="connsiteY3" fmla="*/ 1717758 h 1717758"/>
                  <a:gd name="connsiteX4" fmla="*/ 0 w 2055273"/>
                  <a:gd name="connsiteY4" fmla="*/ 1717758 h 1717758"/>
                  <a:gd name="connsiteX5" fmla="*/ 0 w 2055273"/>
                  <a:gd name="connsiteY5" fmla="*/ 0 h 1717758"/>
                  <a:gd name="connsiteX0" fmla="*/ 0 w 2055273"/>
                  <a:gd name="connsiteY0" fmla="*/ 0 h 1717758"/>
                  <a:gd name="connsiteX1" fmla="*/ 2055272 w 2055273"/>
                  <a:gd name="connsiteY1" fmla="*/ 0 h 1717758"/>
                  <a:gd name="connsiteX2" fmla="*/ 2055273 w 2055273"/>
                  <a:gd name="connsiteY2" fmla="*/ 943393 h 1717758"/>
                  <a:gd name="connsiteX3" fmla="*/ 1788572 w 2055273"/>
                  <a:gd name="connsiteY3" fmla="*/ 1717758 h 1717758"/>
                  <a:gd name="connsiteX4" fmla="*/ 0 w 2055273"/>
                  <a:gd name="connsiteY4" fmla="*/ 1717758 h 1717758"/>
                  <a:gd name="connsiteX5" fmla="*/ 0 w 2055273"/>
                  <a:gd name="connsiteY5" fmla="*/ 0 h 1717758"/>
                  <a:gd name="connsiteX0" fmla="*/ 0 w 2055273"/>
                  <a:gd name="connsiteY0" fmla="*/ 0 h 1717758"/>
                  <a:gd name="connsiteX1" fmla="*/ 2055272 w 2055273"/>
                  <a:gd name="connsiteY1" fmla="*/ 0 h 1717758"/>
                  <a:gd name="connsiteX2" fmla="*/ 2055273 w 2055273"/>
                  <a:gd name="connsiteY2" fmla="*/ 956093 h 1717758"/>
                  <a:gd name="connsiteX3" fmla="*/ 1788572 w 2055273"/>
                  <a:gd name="connsiteY3" fmla="*/ 1717758 h 1717758"/>
                  <a:gd name="connsiteX4" fmla="*/ 0 w 2055273"/>
                  <a:gd name="connsiteY4" fmla="*/ 1717758 h 1717758"/>
                  <a:gd name="connsiteX5" fmla="*/ 0 w 2055273"/>
                  <a:gd name="connsiteY5" fmla="*/ 0 h 171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5273" h="1717758">
                    <a:moveTo>
                      <a:pt x="0" y="0"/>
                    </a:moveTo>
                    <a:lnTo>
                      <a:pt x="2055272" y="0"/>
                    </a:lnTo>
                    <a:cubicBezTo>
                      <a:pt x="2055272" y="329281"/>
                      <a:pt x="2055273" y="626812"/>
                      <a:pt x="2055273" y="956093"/>
                    </a:cubicBezTo>
                    <a:lnTo>
                      <a:pt x="1788572" y="1717758"/>
                    </a:lnTo>
                    <a:lnTo>
                      <a:pt x="0" y="17177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defTabSz="925512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MX" sz="1000">
                  <a:latin typeface="Gotham Book" panose="02000604040000020004" pitchFamily="50" charset="0"/>
                  <a:sym typeface="Gotham Book"/>
                </a:endParaRPr>
              </a:p>
            </p:txBody>
          </p:sp>
          <p:sp>
            <p:nvSpPr>
              <p:cNvPr id="15" name="Shape 566"/>
              <p:cNvSpPr>
                <a:spLocks noChangeArrowheads="1"/>
              </p:cNvSpPr>
              <p:nvPr/>
            </p:nvSpPr>
            <p:spPr bwMode="auto">
              <a:xfrm>
                <a:off x="16030130" y="7729968"/>
                <a:ext cx="4623332" cy="309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square" lIns="40597" tIns="40599" rIns="40597" bIns="40599" anchor="t">
                <a:spAutoFit/>
              </a:bodyPr>
              <a:lstStyle>
                <a:lvl1pPr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1pPr>
                <a:lvl2pPr marL="742950" indent="-28575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2pPr>
                <a:lvl3pPr marL="11430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3pPr>
                <a:lvl4pPr marL="16002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4pPr>
                <a:lvl5pPr marL="2057400" indent="-228600"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5pPr>
                <a:lvl6pPr marL="25146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6pPr>
                <a:lvl7pPr marL="29718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7pPr>
                <a:lvl8pPr marL="34290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8pPr>
                <a:lvl9pPr marL="3886200" indent="-228600" defTabSz="92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FFFFFF"/>
                    </a:solidFill>
                    <a:latin typeface="Gotham Book" panose="02000604040000020004" pitchFamily="50" charset="0"/>
                    <a:ea typeface="MS PGothic" panose="020B0600070205080204" pitchFamily="34" charset="-128"/>
                    <a:sym typeface="Gotham Book" panose="02000604040000020004" pitchFamily="50" charset="0"/>
                  </a:defRPr>
                </a:lvl9pPr>
              </a:lstStyle>
              <a:p>
                <a:pPr marL="1528763" indent="-1528763">
                  <a:tabLst>
                    <a:tab pos="1528763" algn="l"/>
                  </a:tabLst>
                  <a:defRPr/>
                </a:pPr>
                <a:r>
                  <a:rPr lang="es-MX" altLang="es-MX" sz="1000" b="1" dirty="0">
                    <a:solidFill>
                      <a:schemeClr val="bg1"/>
                    </a:solidFill>
                    <a:latin typeface="Gotham Bold" pitchFamily="50" charset="0"/>
                    <a:cs typeface="Gotham Book"/>
                  </a:rPr>
                  <a:t>OBJETIVO:</a:t>
                </a:r>
              </a:p>
              <a:p>
                <a:pPr marL="180975" indent="-95250">
                  <a:buFont typeface="Arial" panose="020B0604020202020204" pitchFamily="34" charset="0"/>
                  <a:buChar char="•"/>
                  <a:tabLst>
                    <a:tab pos="2233613" algn="l"/>
                  </a:tabLst>
                  <a:defRPr/>
                </a:pPr>
                <a:r>
                  <a:rPr lang="es-MX" altLang="es-MX" sz="1000" dirty="0" smtClean="0">
                    <a:solidFill>
                      <a:schemeClr val="bg1"/>
                    </a:solidFill>
                    <a:cs typeface="Gotham Book"/>
                  </a:rPr>
                  <a:t>Resultados anuales</a:t>
                </a:r>
                <a:endParaRPr lang="es-MX" altLang="es-MX" sz="1000" dirty="0">
                  <a:solidFill>
                    <a:schemeClr val="bg1"/>
                  </a:solidFill>
                  <a:cs typeface="Gotham Book"/>
                </a:endParaRPr>
              </a:p>
              <a:p>
                <a:pPr marL="180975" indent="-95250">
                  <a:buFont typeface="Arial" panose="020B0604020202020204" pitchFamily="34" charset="0"/>
                  <a:buChar char="•"/>
                  <a:tabLst>
                    <a:tab pos="2233613" algn="l"/>
                  </a:tabLst>
                  <a:defRPr/>
                </a:pPr>
                <a:r>
                  <a:rPr lang="es-MX" altLang="es-MX" sz="1000" dirty="0">
                    <a:solidFill>
                      <a:schemeClr val="bg1"/>
                    </a:solidFill>
                    <a:cs typeface="Gotham Book"/>
                  </a:rPr>
                  <a:t>Aprendizajes</a:t>
                </a:r>
              </a:p>
              <a:p>
                <a:pPr marL="180975" indent="-95250">
                  <a:buFont typeface="Arial" panose="020B0604020202020204" pitchFamily="34" charset="0"/>
                  <a:buChar char="•"/>
                  <a:tabLst>
                    <a:tab pos="2233613" algn="l"/>
                  </a:tabLst>
                  <a:defRPr/>
                </a:pPr>
                <a:r>
                  <a:rPr lang="es-MX" altLang="es-MX" sz="1000" dirty="0" smtClean="0">
                    <a:solidFill>
                      <a:schemeClr val="bg1"/>
                    </a:solidFill>
                    <a:cs typeface="Gotham Book"/>
                  </a:rPr>
                  <a:t>Nueva estrategia anual</a:t>
                </a:r>
                <a:endParaRPr lang="es-MX" altLang="es-MX" sz="1000" dirty="0">
                  <a:solidFill>
                    <a:schemeClr val="bg1"/>
                  </a:solidFill>
                  <a:cs typeface="Gotham Book"/>
                </a:endParaRPr>
              </a:p>
              <a:p>
                <a:pPr marL="1423988" indent="-1423988" defTabSz="1528763">
                  <a:defRPr/>
                </a:pPr>
                <a:endParaRPr lang="es-MX" altLang="es-MX" sz="1000" b="1" dirty="0" smtClean="0">
                  <a:solidFill>
                    <a:schemeClr val="bg1"/>
                  </a:solidFill>
                  <a:cs typeface="Gotham Book"/>
                </a:endParaRPr>
              </a:p>
              <a:p>
                <a:pPr marL="1528763" lvl="1" indent="-1528763">
                  <a:tabLst>
                    <a:tab pos="1528763" algn="l"/>
                  </a:tabLst>
                  <a:defRPr/>
                </a:pPr>
                <a:r>
                  <a:rPr lang="es-MX" altLang="es-MX" sz="1000" b="1" dirty="0" smtClean="0">
                    <a:solidFill>
                      <a:schemeClr val="bg1"/>
                    </a:solidFill>
                    <a:latin typeface="Gotham Bold" pitchFamily="50" charset="0"/>
                    <a:cs typeface="Gotham Book"/>
                  </a:rPr>
                  <a:t>FORMATO</a:t>
                </a:r>
                <a:r>
                  <a:rPr lang="es-MX" altLang="es-MX" sz="1000" b="1" dirty="0">
                    <a:solidFill>
                      <a:schemeClr val="bg1"/>
                    </a:solidFill>
                    <a:latin typeface="Gotham Bold" pitchFamily="50" charset="0"/>
                    <a:cs typeface="Gotham Book"/>
                  </a:rPr>
                  <a:t>:</a:t>
                </a:r>
              </a:p>
              <a:p>
                <a:pPr marL="180975" lvl="1" indent="-95250">
                  <a:buFont typeface="Arial" panose="020B0604020202020204" pitchFamily="34" charset="0"/>
                  <a:buChar char="•"/>
                  <a:tabLst>
                    <a:tab pos="2233613" algn="l"/>
                  </a:tabLst>
                  <a:defRPr/>
                </a:pPr>
                <a:r>
                  <a:rPr lang="es-MX" altLang="es-MX" sz="1000" dirty="0" smtClean="0">
                    <a:solidFill>
                      <a:schemeClr val="bg1"/>
                    </a:solidFill>
                    <a:cs typeface="Gotham Book"/>
                  </a:rPr>
                  <a:t>Workshop </a:t>
                </a:r>
                <a:r>
                  <a:rPr lang="es-MX" altLang="es-MX" sz="1000" dirty="0" err="1" smtClean="0">
                    <a:solidFill>
                      <a:schemeClr val="bg1"/>
                    </a:solidFill>
                    <a:cs typeface="Gotham Book"/>
                  </a:rPr>
                  <a:t>call</a:t>
                </a:r>
                <a:endParaRPr lang="es-MX" altLang="es-MX" sz="1000" dirty="0">
                  <a:solidFill>
                    <a:schemeClr val="bg1"/>
                  </a:solidFill>
                  <a:cs typeface="Gotham Book"/>
                </a:endParaRPr>
              </a:p>
              <a:p>
                <a:pPr marL="180975" lvl="1" indent="-95250">
                  <a:buFont typeface="Arial" panose="020B0604020202020204" pitchFamily="34" charset="0"/>
                  <a:buChar char="•"/>
                  <a:tabLst>
                    <a:tab pos="2233613" algn="l"/>
                  </a:tabLst>
                  <a:defRPr/>
                </a:pPr>
                <a:r>
                  <a:rPr lang="es-MX" altLang="es-MX" sz="1000" dirty="0" smtClean="0">
                    <a:solidFill>
                      <a:schemeClr val="bg1"/>
                    </a:solidFill>
                    <a:cs typeface="Gotham Book"/>
                  </a:rPr>
                  <a:t>Documento</a:t>
                </a:r>
                <a:endParaRPr lang="es-MX" altLang="es-MX" sz="1000" dirty="0">
                  <a:solidFill>
                    <a:schemeClr val="tx1"/>
                  </a:solidFill>
                  <a:cs typeface="Gotham Book"/>
                </a:endParaRPr>
              </a:p>
            </p:txBody>
          </p:sp>
        </p:grpSp>
      </p:grpSp>
      <p:sp>
        <p:nvSpPr>
          <p:cNvPr id="24" name="Freeform 6"/>
          <p:cNvSpPr>
            <a:spLocks/>
          </p:cNvSpPr>
          <p:nvPr/>
        </p:nvSpPr>
        <p:spPr bwMode="auto">
          <a:xfrm>
            <a:off x="6354564" y="193363"/>
            <a:ext cx="2667000" cy="4776788"/>
          </a:xfrm>
          <a:custGeom>
            <a:avLst/>
            <a:gdLst>
              <a:gd name="T0" fmla="*/ 4577 w 7379"/>
              <a:gd name="T1" fmla="*/ 0 h 13239"/>
              <a:gd name="T2" fmla="*/ 7379 w 7379"/>
              <a:gd name="T3" fmla="*/ 0 h 13239"/>
              <a:gd name="T4" fmla="*/ 7379 w 7379"/>
              <a:gd name="T5" fmla="*/ 13239 h 13239"/>
              <a:gd name="T6" fmla="*/ 0 w 7379"/>
              <a:gd name="T7" fmla="*/ 13239 h 13239"/>
              <a:gd name="T8" fmla="*/ 4577 w 7379"/>
              <a:gd name="T9" fmla="*/ 0 h 13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79" h="13239">
                <a:moveTo>
                  <a:pt x="4577" y="0"/>
                </a:moveTo>
                <a:lnTo>
                  <a:pt x="7379" y="0"/>
                </a:lnTo>
                <a:lnTo>
                  <a:pt x="7379" y="13239"/>
                </a:lnTo>
                <a:lnTo>
                  <a:pt x="0" y="13239"/>
                </a:lnTo>
                <a:lnTo>
                  <a:pt x="4577" y="0"/>
                </a:lnTo>
                <a:close/>
              </a:path>
            </a:pathLst>
          </a:custGeom>
          <a:solidFill>
            <a:srgbClr val="14263B">
              <a:alpha val="65098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875" y="1104789"/>
            <a:ext cx="500253" cy="496310"/>
          </a:xfrm>
          <a:prstGeom prst="rect">
            <a:avLst/>
          </a:prstGeom>
        </p:spPr>
      </p:pic>
      <p:sp>
        <p:nvSpPr>
          <p:cNvPr id="26" name="Título 4"/>
          <p:cNvSpPr txBox="1">
            <a:spLocks/>
          </p:cNvSpPr>
          <p:nvPr/>
        </p:nvSpPr>
        <p:spPr>
          <a:xfrm>
            <a:off x="7757669" y="430647"/>
            <a:ext cx="1386331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marL="12700" algn="ctr">
              <a:lnSpc>
                <a:spcPct val="100000"/>
              </a:lnSpc>
              <a:defRPr/>
            </a:pPr>
            <a:r>
              <a:rPr lang="es-MX" sz="1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 pitchFamily="50" charset="0"/>
              </a:rPr>
              <a:t>REPORTING</a:t>
            </a:r>
          </a:p>
          <a:p>
            <a:pPr marL="12700" algn="ctr">
              <a:lnSpc>
                <a:spcPct val="100000"/>
              </a:lnSpc>
              <a:defRPr/>
            </a:pPr>
            <a:r>
              <a:rPr lang="es-MX" sz="1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otham Book" panose="02000604040000020004" pitchFamily="50" charset="0"/>
              </a:rPr>
              <a:t>CONTINUO VÍA:</a:t>
            </a:r>
            <a:endParaRPr lang="es-MX" sz="1000" dirty="0">
              <a:solidFill>
                <a:schemeClr val="accent1">
                  <a:lumMod val="60000"/>
                  <a:lumOff val="40000"/>
                </a:schemeClr>
              </a:solidFill>
              <a:latin typeface="Gotham Book" panose="02000604040000020004" pitchFamily="50" charset="0"/>
            </a:endParaRPr>
          </a:p>
        </p:txBody>
      </p:sp>
      <p:sp>
        <p:nvSpPr>
          <p:cNvPr id="27" name="Título 4"/>
          <p:cNvSpPr txBox="1">
            <a:spLocks/>
          </p:cNvSpPr>
          <p:nvPr/>
        </p:nvSpPr>
        <p:spPr>
          <a:xfrm>
            <a:off x="7563151" y="1584859"/>
            <a:ext cx="1386331" cy="303503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marL="12700" algn="ctr">
              <a:lnSpc>
                <a:spcPct val="100000"/>
              </a:lnSpc>
              <a:defRPr/>
            </a:pPr>
            <a:r>
              <a:rPr lang="es-MX" sz="1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 pitchFamily="50" charset="0"/>
              </a:rPr>
              <a:t>WhatsApp</a:t>
            </a:r>
            <a:endParaRPr lang="es-MX" sz="1000" dirty="0">
              <a:solidFill>
                <a:schemeClr val="accent1">
                  <a:lumMod val="60000"/>
                  <a:lumOff val="40000"/>
                </a:schemeClr>
              </a:solidFill>
              <a:latin typeface="Gotham Book" panose="02000604040000020004" pitchFamily="50" charset="0"/>
            </a:endParaRPr>
          </a:p>
        </p:txBody>
      </p:sp>
      <p:sp>
        <p:nvSpPr>
          <p:cNvPr id="28" name="Título 4"/>
          <p:cNvSpPr txBox="1">
            <a:spLocks/>
          </p:cNvSpPr>
          <p:nvPr/>
        </p:nvSpPr>
        <p:spPr>
          <a:xfrm>
            <a:off x="7563151" y="2532222"/>
            <a:ext cx="1386331" cy="303503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marL="12700" algn="ctr">
              <a:lnSpc>
                <a:spcPct val="100000"/>
              </a:lnSpc>
              <a:defRPr/>
            </a:pPr>
            <a:r>
              <a:rPr lang="es-MX" sz="1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 pitchFamily="50" charset="0"/>
              </a:rPr>
              <a:t>Video meetings</a:t>
            </a:r>
            <a:endParaRPr lang="es-MX" sz="1000" dirty="0">
              <a:solidFill>
                <a:schemeClr val="accent1">
                  <a:lumMod val="60000"/>
                  <a:lumOff val="40000"/>
                </a:schemeClr>
              </a:solidFill>
              <a:latin typeface="Gotham Book" panose="02000604040000020004" pitchFamily="50" charset="0"/>
            </a:endParaRP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923" y="2118314"/>
            <a:ext cx="674732" cy="468693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668" y="2980672"/>
            <a:ext cx="628148" cy="622646"/>
          </a:xfrm>
          <a:prstGeom prst="rect">
            <a:avLst/>
          </a:prstGeom>
        </p:spPr>
      </p:pic>
      <p:sp>
        <p:nvSpPr>
          <p:cNvPr id="31" name="Título 4"/>
          <p:cNvSpPr txBox="1">
            <a:spLocks/>
          </p:cNvSpPr>
          <p:nvPr/>
        </p:nvSpPr>
        <p:spPr>
          <a:xfrm>
            <a:off x="7563151" y="3569366"/>
            <a:ext cx="1386331" cy="303503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marL="12700" algn="ctr">
              <a:lnSpc>
                <a:spcPct val="100000"/>
              </a:lnSpc>
              <a:defRPr/>
            </a:pPr>
            <a:r>
              <a:rPr lang="es-MX" sz="1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 pitchFamily="50" charset="0"/>
              </a:rPr>
              <a:t>Mailing</a:t>
            </a:r>
            <a:endParaRPr lang="es-MX" sz="1000" dirty="0">
              <a:solidFill>
                <a:schemeClr val="accent1">
                  <a:lumMod val="60000"/>
                  <a:lumOff val="40000"/>
                </a:schemeClr>
              </a:solidFill>
              <a:latin typeface="Gotham Book" panose="02000604040000020004" pitchFamily="50" charset="0"/>
            </a:endParaRP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249" y="3965716"/>
            <a:ext cx="329907" cy="536940"/>
          </a:xfrm>
          <a:prstGeom prst="rect">
            <a:avLst/>
          </a:prstGeom>
        </p:spPr>
      </p:pic>
      <p:sp>
        <p:nvSpPr>
          <p:cNvPr id="33" name="Título 4"/>
          <p:cNvSpPr txBox="1">
            <a:spLocks/>
          </p:cNvSpPr>
          <p:nvPr/>
        </p:nvSpPr>
        <p:spPr>
          <a:xfrm>
            <a:off x="7461787" y="4526676"/>
            <a:ext cx="1654830" cy="303503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marL="12700" algn="ctr">
              <a:lnSpc>
                <a:spcPct val="100000"/>
              </a:lnSpc>
              <a:defRPr/>
            </a:pPr>
            <a:r>
              <a:rPr lang="es-MX" sz="1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 pitchFamily="50" charset="0"/>
              </a:rPr>
              <a:t>Conference</a:t>
            </a:r>
            <a:endParaRPr lang="es-MX" sz="1000" b="1" dirty="0" smtClean="0">
              <a:solidFill>
                <a:schemeClr val="accent1">
                  <a:lumMod val="60000"/>
                  <a:lumOff val="40000"/>
                </a:schemeClr>
              </a:solidFill>
              <a:latin typeface="Gotham Bold" pitchFamily="50" charset="0"/>
            </a:endParaRPr>
          </a:p>
          <a:p>
            <a:pPr marL="12700" algn="ctr">
              <a:lnSpc>
                <a:spcPct val="100000"/>
              </a:lnSpc>
              <a:defRPr/>
            </a:pPr>
            <a:r>
              <a:rPr lang="es-MX" sz="1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 pitchFamily="50" charset="0"/>
              </a:rPr>
              <a:t>calls</a:t>
            </a:r>
            <a:endParaRPr lang="es-MX" sz="1000" dirty="0">
              <a:solidFill>
                <a:schemeClr val="accent1">
                  <a:lumMod val="60000"/>
                  <a:lumOff val="40000"/>
                </a:schemeClr>
              </a:solidFill>
              <a:latin typeface="Gotham Book" panose="02000604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72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/>
          <p:cNvCxnSpPr/>
          <p:nvPr/>
        </p:nvCxnSpPr>
        <p:spPr>
          <a:xfrm>
            <a:off x="914401" y="642003"/>
            <a:ext cx="1833280" cy="0"/>
          </a:xfrm>
          <a:prstGeom prst="line">
            <a:avLst/>
          </a:prstGeom>
          <a:ln w="28575" cmpd="sng">
            <a:solidFill>
              <a:srgbClr val="96C3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2. </a:t>
            </a:r>
            <a:r>
              <a:rPr lang="es-MX" sz="2257" dirty="0" smtClean="0">
                <a:solidFill>
                  <a:sysClr val="window" lastClr="FFFFFF"/>
                </a:solidFill>
              </a:rPr>
              <a:t>Cronograma inicial de actividades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10215"/>
              </p:ext>
            </p:extLst>
          </p:nvPr>
        </p:nvGraphicFramePr>
        <p:xfrm>
          <a:off x="292099" y="1136836"/>
          <a:ext cx="8601075" cy="3379600"/>
        </p:xfrm>
        <a:graphic>
          <a:graphicData uri="http://schemas.openxmlformats.org/drawingml/2006/table">
            <a:tbl>
              <a:tblPr/>
              <a:tblGrid>
                <a:gridCol w="6229423"/>
                <a:gridCol w="592913"/>
                <a:gridCol w="592913"/>
                <a:gridCol w="592913"/>
                <a:gridCol w="592913"/>
              </a:tblGrid>
              <a:tr h="337960">
                <a:tc>
                  <a:txBody>
                    <a:bodyPr/>
                    <a:lstStyle/>
                    <a:p>
                      <a:pPr algn="l" fontAlgn="b"/>
                      <a:endParaRPr lang="es-MX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W1</a:t>
                      </a:r>
                      <a:endParaRPr lang="es-MX" sz="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E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W2</a:t>
                      </a:r>
                      <a:endParaRPr lang="es-MX" sz="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E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W3</a:t>
                      </a:r>
                      <a:endParaRPr lang="es-MX" sz="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E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W4</a:t>
                      </a:r>
                      <a:endParaRPr lang="es-MX" sz="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E9D"/>
                    </a:solidFill>
                  </a:tcPr>
                </a:tc>
              </a:tr>
              <a:tr h="337960">
                <a:tc>
                  <a:txBody>
                    <a:bodyPr/>
                    <a:lstStyle/>
                    <a:p>
                      <a:pPr marL="185738" lvl="1" indent="0" algn="l" fontAlgn="b"/>
                      <a:r>
                        <a:rPr lang="es-MX" sz="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Onboarding</a:t>
                      </a:r>
                      <a:endParaRPr lang="es-MX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C92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960">
                <a:tc>
                  <a:txBody>
                    <a:bodyPr/>
                    <a:lstStyle/>
                    <a:p>
                      <a:pPr marL="185738" lvl="1" indent="0" algn="l" defTabSz="457200" rtl="0" eaLnBrk="1" fontAlgn="b" latinLnBrk="0" hangingPunct="1"/>
                      <a:r>
                        <a:rPr lang="es-MX" sz="15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Listening</a:t>
                      </a:r>
                      <a:r>
                        <a:rPr lang="es-MX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inicial</a:t>
                      </a:r>
                      <a:endParaRPr lang="es-MX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C92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960">
                <a:tc>
                  <a:txBody>
                    <a:bodyPr/>
                    <a:lstStyle/>
                    <a:p>
                      <a:pPr marL="185738" lvl="1" indent="0" algn="l" defTabSz="457200" rtl="0" eaLnBrk="1" fontAlgn="b" latinLnBrk="0" hangingPunct="1"/>
                      <a:r>
                        <a:rPr lang="es-MX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Obtención de insights</a:t>
                      </a:r>
                      <a:endParaRPr lang="es-MX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C92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960">
                <a:tc>
                  <a:txBody>
                    <a:bodyPr/>
                    <a:lstStyle/>
                    <a:p>
                      <a:pPr marL="185738" lvl="1" indent="0" algn="l" defTabSz="457200" rtl="0" eaLnBrk="1" fontAlgn="b" latinLnBrk="0" hangingPunct="1"/>
                      <a:r>
                        <a:rPr lang="en-US" sz="15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Apertura</a:t>
                      </a: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5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plataformas</a:t>
                      </a: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sociales</a:t>
                      </a:r>
                      <a:endParaRPr lang="es-MX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C92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960">
                <a:tc>
                  <a:txBody>
                    <a:bodyPr/>
                    <a:lstStyle/>
                    <a:p>
                      <a:pPr marL="185738" lvl="1" indent="0" algn="l" defTabSz="457200" rtl="0" eaLnBrk="1" fontAlgn="b" latinLnBrk="0" hangingPunct="1"/>
                      <a:r>
                        <a:rPr lang="es-MX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Diseño de campañas</a:t>
                      </a:r>
                      <a:endParaRPr lang="es-MX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C92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7960">
                <a:tc>
                  <a:txBody>
                    <a:bodyPr/>
                    <a:lstStyle/>
                    <a:p>
                      <a:pPr marL="185738" marR="0" lvl="1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altLang="es-MX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Calendario</a:t>
                      </a:r>
                      <a:r>
                        <a:rPr lang="es-MX" altLang="es-MX" sz="15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general</a:t>
                      </a:r>
                      <a:r>
                        <a:rPr lang="es-MX" altLang="es-MX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de contenidos anuales</a:t>
                      </a:r>
                      <a:endParaRPr lang="en-US" altLang="es-MX" sz="15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C92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960">
                <a:tc>
                  <a:txBody>
                    <a:bodyPr/>
                    <a:lstStyle/>
                    <a:p>
                      <a:pPr marL="185738" marR="0" lvl="1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s-MX" sz="15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Calendario</a:t>
                      </a:r>
                      <a:r>
                        <a:rPr lang="en-US" altLang="es-MX" sz="15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es-MX" sz="1500" b="0" i="0" u="none" strike="noStrike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mensual</a:t>
                      </a:r>
                      <a:r>
                        <a:rPr lang="en-US" altLang="es-MX" sz="15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altLang="es-MX" sz="1500" b="0" i="0" u="none" strike="noStrike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contenidos</a:t>
                      </a:r>
                      <a:r>
                        <a:rPr lang="en-US" altLang="es-MX" sz="15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#1</a:t>
                      </a:r>
                      <a:endParaRPr lang="en-US" altLang="es-MX" sz="15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C92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960">
                <a:tc>
                  <a:txBody>
                    <a:bodyPr/>
                    <a:lstStyle/>
                    <a:p>
                      <a:pPr marL="185738" marR="0" lvl="1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Generación</a:t>
                      </a:r>
                      <a:r>
                        <a:rPr lang="es-MX" sz="15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de 3 semanas iniciales de contenido</a:t>
                      </a:r>
                      <a:endParaRPr lang="es-MX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C92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C929"/>
                    </a:solidFill>
                  </a:tcPr>
                </a:tc>
              </a:tr>
              <a:tr h="337960">
                <a:tc>
                  <a:txBody>
                    <a:bodyPr/>
                    <a:lstStyle/>
                    <a:p>
                      <a:pPr marL="185738" marR="0" lvl="1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Programación</a:t>
                      </a:r>
                      <a:r>
                        <a:rPr lang="es-MX" sz="15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y posteo</a:t>
                      </a:r>
                      <a:endParaRPr lang="es-MX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6" marR="6796" marT="6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C929"/>
                    </a:solidFill>
                  </a:tcPr>
                </a:tc>
              </a:tr>
            </a:tbl>
          </a:graphicData>
        </a:graphic>
      </p:graphicFrame>
      <p:sp>
        <p:nvSpPr>
          <p:cNvPr id="4" name="Rectángulo 3"/>
          <p:cNvSpPr/>
          <p:nvPr/>
        </p:nvSpPr>
        <p:spPr>
          <a:xfrm>
            <a:off x="292099" y="751638"/>
            <a:ext cx="86010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200" dirty="0" smtClean="0"/>
              <a:t>Los calendarios y contenidos consideran de </a:t>
            </a:r>
            <a:r>
              <a:rPr lang="es-MX" sz="1200" dirty="0"/>
              <a:t>1 a 2 días para la autorización de </a:t>
            </a:r>
            <a:r>
              <a:rPr lang="es-MX" sz="1200" dirty="0" smtClean="0"/>
              <a:t>QUEST DIAGNOSTICS.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408376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3. </a:t>
            </a:r>
            <a:r>
              <a:rPr lang="es-MX" sz="2257" dirty="0" smtClean="0">
                <a:solidFill>
                  <a:sysClr val="window" lastClr="FFFFFF"/>
                </a:solidFill>
              </a:rPr>
              <a:t>Equipo de trabajo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sp>
        <p:nvSpPr>
          <p:cNvPr id="39" name="CuadroTexto 4"/>
          <p:cNvSpPr txBox="1">
            <a:spLocks noChangeArrowheads="1"/>
          </p:cNvSpPr>
          <p:nvPr/>
        </p:nvSpPr>
        <p:spPr bwMode="auto">
          <a:xfrm>
            <a:off x="529769" y="2204004"/>
            <a:ext cx="1308691" cy="345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2495" tIns="61247" rIns="122495" bIns="61247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s-ES" altLang="es-MX" sz="900" b="1" dirty="0">
                <a:solidFill>
                  <a:prstClr val="black"/>
                </a:solidFill>
                <a:latin typeface="Calibri"/>
              </a:rPr>
              <a:t>Carlos Herrero</a:t>
            </a:r>
          </a:p>
          <a:p>
            <a:pPr algn="ctr">
              <a:lnSpc>
                <a:spcPct val="80000"/>
              </a:lnSpc>
            </a:pPr>
            <a:r>
              <a:rPr lang="es-ES" altLang="es-MX" sz="900" dirty="0" smtClean="0">
                <a:solidFill>
                  <a:prstClr val="black"/>
                </a:solidFill>
                <a:latin typeface="Calibri"/>
              </a:rPr>
              <a:t>Presidente</a:t>
            </a:r>
            <a:endParaRPr lang="es-ES" altLang="es-MX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CuadroTexto 3"/>
          <p:cNvSpPr txBox="1">
            <a:spLocks noChangeArrowheads="1"/>
          </p:cNvSpPr>
          <p:nvPr/>
        </p:nvSpPr>
        <p:spPr bwMode="auto">
          <a:xfrm>
            <a:off x="4946127" y="2303762"/>
            <a:ext cx="1550472" cy="345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2495" tIns="61247" rIns="122495" bIns="61247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s-ES" altLang="es-MX" sz="900" b="1" dirty="0">
                <a:solidFill>
                  <a:prstClr val="black"/>
                </a:solidFill>
                <a:latin typeface="Calibri"/>
              </a:rPr>
              <a:t>Daniela Bravo</a:t>
            </a:r>
          </a:p>
          <a:p>
            <a:pPr algn="ctr">
              <a:lnSpc>
                <a:spcPct val="80000"/>
              </a:lnSpc>
            </a:pPr>
            <a:r>
              <a:rPr lang="es-MX" altLang="es-MX" sz="900" dirty="0" smtClean="0">
                <a:solidFill>
                  <a:prstClr val="black"/>
                </a:solidFill>
                <a:latin typeface="Calibri"/>
              </a:rPr>
              <a:t>VP Corporativa</a:t>
            </a:r>
            <a:endParaRPr lang="es-ES" altLang="es-MX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CuadroTexto 3"/>
          <p:cNvSpPr txBox="1">
            <a:spLocks noChangeArrowheads="1"/>
          </p:cNvSpPr>
          <p:nvPr/>
        </p:nvSpPr>
        <p:spPr bwMode="auto">
          <a:xfrm>
            <a:off x="3515460" y="2303764"/>
            <a:ext cx="1503502" cy="345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2495" tIns="61247" rIns="122495" bIns="61247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s-ES" altLang="es-MX" sz="900" b="1" dirty="0">
                <a:solidFill>
                  <a:prstClr val="black"/>
                </a:solidFill>
                <a:latin typeface="Calibri"/>
              </a:rPr>
              <a:t>Amilcar Olivares</a:t>
            </a:r>
          </a:p>
          <a:p>
            <a:pPr algn="ctr">
              <a:lnSpc>
                <a:spcPct val="80000"/>
              </a:lnSpc>
            </a:pPr>
            <a:r>
              <a:rPr lang="es-MX" altLang="es-MX" sz="900" dirty="0">
                <a:solidFill>
                  <a:prstClr val="black"/>
                </a:solidFill>
                <a:latin typeface="Calibri"/>
              </a:rPr>
              <a:t>VP </a:t>
            </a:r>
            <a:r>
              <a:rPr lang="es-MX" altLang="es-MX" sz="900" dirty="0" smtClean="0">
                <a:solidFill>
                  <a:prstClr val="black"/>
                </a:solidFill>
                <a:latin typeface="Calibri"/>
              </a:rPr>
              <a:t>Planeación Estratégica</a:t>
            </a:r>
            <a:endParaRPr lang="es-ES" altLang="es-MX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CuadroTexto 3"/>
          <p:cNvSpPr txBox="1">
            <a:spLocks noChangeArrowheads="1"/>
          </p:cNvSpPr>
          <p:nvPr/>
        </p:nvSpPr>
        <p:spPr bwMode="auto">
          <a:xfrm>
            <a:off x="1999216" y="2303762"/>
            <a:ext cx="1576811" cy="345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2495" tIns="61247" rIns="122495" bIns="61247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s-ES" altLang="es-MX" sz="900" b="1" dirty="0">
                <a:solidFill>
                  <a:prstClr val="black"/>
                </a:solidFill>
                <a:latin typeface="Calibri"/>
              </a:rPr>
              <a:t>Arturo de la Peña</a:t>
            </a:r>
          </a:p>
          <a:p>
            <a:pPr algn="ctr">
              <a:lnSpc>
                <a:spcPct val="80000"/>
              </a:lnSpc>
            </a:pPr>
            <a:r>
              <a:rPr lang="es-ES" altLang="es-MX" sz="900" dirty="0" smtClean="0">
                <a:solidFill>
                  <a:prstClr val="black"/>
                </a:solidFill>
                <a:latin typeface="Calibri"/>
              </a:rPr>
              <a:t>VP Consultoría Estratégica</a:t>
            </a:r>
            <a:endParaRPr lang="es-ES" altLang="es-MX" sz="9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5" name="Imagen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59" y="1210704"/>
            <a:ext cx="947696" cy="947696"/>
          </a:xfrm>
          <a:prstGeom prst="ellipse">
            <a:avLst/>
          </a:prstGeom>
          <a:ln w="19050">
            <a:solidFill>
              <a:srgbClr val="92D050"/>
            </a:solidFill>
          </a:ln>
          <a:effectLst/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67" y="1210704"/>
            <a:ext cx="947696" cy="947696"/>
          </a:xfrm>
          <a:prstGeom prst="ellipse">
            <a:avLst/>
          </a:prstGeom>
          <a:ln w="19050">
            <a:solidFill>
              <a:srgbClr val="92D050"/>
            </a:solidFill>
          </a:ln>
          <a:effectLst/>
        </p:spPr>
      </p:pic>
      <p:pic>
        <p:nvPicPr>
          <p:cNvPr id="47" name="Imagen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546" y="1210704"/>
            <a:ext cx="947696" cy="947696"/>
          </a:xfrm>
          <a:prstGeom prst="ellipse">
            <a:avLst/>
          </a:prstGeom>
          <a:ln w="19050">
            <a:solidFill>
              <a:srgbClr val="92D050"/>
            </a:solidFill>
          </a:ln>
          <a:effectLst/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051" y="1211152"/>
            <a:ext cx="946800" cy="946800"/>
          </a:xfrm>
          <a:prstGeom prst="ellipse">
            <a:avLst/>
          </a:prstGeom>
          <a:ln w="19050">
            <a:solidFill>
              <a:srgbClr val="92D050"/>
            </a:solidFill>
          </a:ln>
          <a:effectLst/>
        </p:spPr>
      </p:pic>
      <p:sp>
        <p:nvSpPr>
          <p:cNvPr id="35" name="Freeform 5"/>
          <p:cNvSpPr>
            <a:spLocks/>
          </p:cNvSpPr>
          <p:nvPr/>
        </p:nvSpPr>
        <p:spPr bwMode="auto">
          <a:xfrm>
            <a:off x="0" y="2824425"/>
            <a:ext cx="6962831" cy="1929806"/>
          </a:xfrm>
          <a:custGeom>
            <a:avLst/>
            <a:gdLst>
              <a:gd name="T0" fmla="*/ 0 w 39337"/>
              <a:gd name="T1" fmla="*/ 0 h 23732"/>
              <a:gd name="T2" fmla="*/ 39337 w 39337"/>
              <a:gd name="T3" fmla="*/ 0 h 23732"/>
              <a:gd name="T4" fmla="*/ 31101 w 39337"/>
              <a:gd name="T5" fmla="*/ 23732 h 23732"/>
              <a:gd name="T6" fmla="*/ 0 w 39337"/>
              <a:gd name="T7" fmla="*/ 23732 h 23732"/>
              <a:gd name="T8" fmla="*/ 0 w 39337"/>
              <a:gd name="T9" fmla="*/ 0 h 23732"/>
              <a:gd name="connsiteX0" fmla="*/ 0 w 39337"/>
              <a:gd name="connsiteY0" fmla="*/ 0 h 23935"/>
              <a:gd name="connsiteX1" fmla="*/ 39337 w 39337"/>
              <a:gd name="connsiteY1" fmla="*/ 0 h 23935"/>
              <a:gd name="connsiteX2" fmla="*/ 36886 w 39337"/>
              <a:gd name="connsiteY2" fmla="*/ 23935 h 23935"/>
              <a:gd name="connsiteX3" fmla="*/ 0 w 39337"/>
              <a:gd name="connsiteY3" fmla="*/ 23732 h 23935"/>
              <a:gd name="connsiteX4" fmla="*/ 0 w 39337"/>
              <a:gd name="connsiteY4" fmla="*/ 0 h 23935"/>
              <a:gd name="connsiteX0" fmla="*/ 0 w 40846"/>
              <a:gd name="connsiteY0" fmla="*/ 0 h 23935"/>
              <a:gd name="connsiteX1" fmla="*/ 40846 w 40846"/>
              <a:gd name="connsiteY1" fmla="*/ 59 h 23935"/>
              <a:gd name="connsiteX2" fmla="*/ 36886 w 40846"/>
              <a:gd name="connsiteY2" fmla="*/ 23935 h 23935"/>
              <a:gd name="connsiteX3" fmla="*/ 0 w 40846"/>
              <a:gd name="connsiteY3" fmla="*/ 23732 h 23935"/>
              <a:gd name="connsiteX4" fmla="*/ 0 w 40846"/>
              <a:gd name="connsiteY4" fmla="*/ 0 h 2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46" h="23935">
                <a:moveTo>
                  <a:pt x="0" y="0"/>
                </a:moveTo>
                <a:lnTo>
                  <a:pt x="40846" y="59"/>
                </a:lnTo>
                <a:lnTo>
                  <a:pt x="36886" y="23935"/>
                </a:lnTo>
                <a:lnTo>
                  <a:pt x="0" y="23732"/>
                </a:lnTo>
                <a:lnTo>
                  <a:pt x="0" y="0"/>
                </a:lnTo>
                <a:close/>
              </a:path>
            </a:pathLst>
          </a:custGeom>
          <a:noFill/>
          <a:ln w="28575" cap="flat">
            <a:solidFill>
              <a:srgbClr val="35792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s-MX" sz="1350">
              <a:solidFill>
                <a:prstClr val="black"/>
              </a:solidFill>
            </a:endParaRPr>
          </a:p>
        </p:txBody>
      </p:sp>
      <p:pic>
        <p:nvPicPr>
          <p:cNvPr id="58" name="Imagen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23" y="3299241"/>
            <a:ext cx="947696" cy="947696"/>
          </a:xfrm>
          <a:prstGeom prst="ellipse">
            <a:avLst/>
          </a:prstGeom>
          <a:ln w="38100">
            <a:solidFill>
              <a:srgbClr val="01AA4D"/>
            </a:solidFill>
          </a:ln>
          <a:effectLst/>
        </p:spPr>
      </p:pic>
      <p:sp>
        <p:nvSpPr>
          <p:cNvPr id="43" name="CuadroTexto 2"/>
          <p:cNvSpPr txBox="1">
            <a:spLocks noChangeArrowheads="1"/>
          </p:cNvSpPr>
          <p:nvPr/>
        </p:nvSpPr>
        <p:spPr bwMode="auto">
          <a:xfrm>
            <a:off x="1515693" y="4316901"/>
            <a:ext cx="1472265" cy="308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2495" tIns="61247" rIns="122495" bIns="61247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s-ES" altLang="es-MX" sz="750" b="1" dirty="0">
                <a:latin typeface="Calibri"/>
              </a:rPr>
              <a:t>Axel Díaz</a:t>
            </a:r>
          </a:p>
          <a:p>
            <a:pPr algn="ctr">
              <a:lnSpc>
                <a:spcPct val="80000"/>
              </a:lnSpc>
            </a:pPr>
            <a:r>
              <a:rPr lang="es-ES" altLang="es-MX" sz="750" dirty="0" smtClean="0">
                <a:latin typeface="Calibri"/>
              </a:rPr>
              <a:t>KAM Digital</a:t>
            </a:r>
            <a:endParaRPr lang="es-ES" altLang="es-MX" sz="750" dirty="0">
              <a:latin typeface="Calibri"/>
            </a:endParaRPr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8" y="3299241"/>
            <a:ext cx="947696" cy="947696"/>
          </a:xfrm>
          <a:prstGeom prst="ellipse">
            <a:avLst/>
          </a:prstGeom>
          <a:ln w="38100">
            <a:solidFill>
              <a:srgbClr val="01AA4D"/>
            </a:solidFill>
          </a:ln>
          <a:effectLst/>
        </p:spPr>
      </p:pic>
      <p:sp>
        <p:nvSpPr>
          <p:cNvPr id="53" name="CuadroTexto 2"/>
          <p:cNvSpPr txBox="1">
            <a:spLocks noChangeArrowheads="1"/>
          </p:cNvSpPr>
          <p:nvPr/>
        </p:nvSpPr>
        <p:spPr bwMode="auto">
          <a:xfrm>
            <a:off x="370908" y="4316901"/>
            <a:ext cx="1472265" cy="308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2495" tIns="61247" rIns="122495" bIns="61247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s-ES" altLang="es-MX" sz="750" b="1" dirty="0" smtClean="0">
                <a:latin typeface="Calibri"/>
              </a:rPr>
              <a:t>Sofia Etienne</a:t>
            </a:r>
            <a:endParaRPr lang="es-ES" altLang="es-MX" sz="750" b="1" dirty="0">
              <a:latin typeface="Calibri"/>
            </a:endParaRPr>
          </a:p>
          <a:p>
            <a:pPr algn="ctr">
              <a:lnSpc>
                <a:spcPct val="80000"/>
              </a:lnSpc>
            </a:pPr>
            <a:r>
              <a:rPr lang="es-ES" altLang="es-MX" sz="750" dirty="0" smtClean="0">
                <a:latin typeface="Calibri"/>
              </a:rPr>
              <a:t>Directora de cuenta</a:t>
            </a:r>
            <a:endParaRPr lang="es-ES" altLang="es-MX" sz="750" dirty="0">
              <a:latin typeface="Calibri"/>
            </a:endParaRPr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427" y="3299241"/>
            <a:ext cx="947696" cy="947696"/>
          </a:xfrm>
          <a:prstGeom prst="ellipse">
            <a:avLst/>
          </a:prstGeom>
          <a:ln w="38100">
            <a:solidFill>
              <a:srgbClr val="01AA4D"/>
            </a:solidFill>
          </a:ln>
          <a:effectLst/>
        </p:spPr>
      </p:pic>
      <p:sp>
        <p:nvSpPr>
          <p:cNvPr id="60" name="CuadroTexto 2"/>
          <p:cNvSpPr txBox="1">
            <a:spLocks noChangeArrowheads="1"/>
          </p:cNvSpPr>
          <p:nvPr/>
        </p:nvSpPr>
        <p:spPr bwMode="auto">
          <a:xfrm>
            <a:off x="2636724" y="4316901"/>
            <a:ext cx="1472265" cy="308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2495" tIns="61247" rIns="122495" bIns="61247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s-ES" altLang="es-MX" sz="750" b="1" dirty="0">
                <a:latin typeface="Calibri"/>
              </a:rPr>
              <a:t>Daniela Spinola</a:t>
            </a:r>
          </a:p>
          <a:p>
            <a:pPr algn="ctr">
              <a:lnSpc>
                <a:spcPct val="80000"/>
              </a:lnSpc>
            </a:pPr>
            <a:r>
              <a:rPr lang="es-ES" altLang="es-MX" sz="750" dirty="0">
                <a:latin typeface="Calibri"/>
              </a:rPr>
              <a:t>Digital </a:t>
            </a:r>
            <a:r>
              <a:rPr lang="es-ES" altLang="es-MX" sz="750" dirty="0" err="1">
                <a:latin typeface="Calibri"/>
              </a:rPr>
              <a:t>support</a:t>
            </a:r>
            <a:endParaRPr lang="es-ES" altLang="es-MX" sz="750" dirty="0">
              <a:latin typeface="Calibri"/>
            </a:endParaRPr>
          </a:p>
        </p:txBody>
      </p:sp>
      <p:pic>
        <p:nvPicPr>
          <p:cNvPr id="61" name="Imagen 6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232" y="3333156"/>
            <a:ext cx="858103" cy="879866"/>
          </a:xfrm>
          <a:prstGeom prst="ellipse">
            <a:avLst/>
          </a:prstGeom>
          <a:ln w="38100">
            <a:solidFill>
              <a:srgbClr val="01AA4D"/>
            </a:solidFill>
          </a:ln>
          <a:effectLst/>
        </p:spPr>
      </p:pic>
      <p:pic>
        <p:nvPicPr>
          <p:cNvPr id="62" name="Imagen 6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33" y="3299241"/>
            <a:ext cx="947696" cy="947696"/>
          </a:xfrm>
          <a:prstGeom prst="ellipse">
            <a:avLst/>
          </a:prstGeom>
          <a:ln w="38100">
            <a:solidFill>
              <a:srgbClr val="01AA4D"/>
            </a:solidFill>
          </a:ln>
          <a:effectLst/>
        </p:spPr>
      </p:pic>
      <p:sp>
        <p:nvSpPr>
          <p:cNvPr id="36" name="CuadroTexto 3"/>
          <p:cNvSpPr txBox="1">
            <a:spLocks noChangeArrowheads="1"/>
          </p:cNvSpPr>
          <p:nvPr/>
        </p:nvSpPr>
        <p:spPr bwMode="auto">
          <a:xfrm>
            <a:off x="370908" y="2941401"/>
            <a:ext cx="3144552" cy="27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2495" tIns="61247" rIns="122495" bIns="61247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s-ES" altLang="es-MX" sz="1200" b="1" dirty="0" smtClean="0">
                <a:latin typeface="Calibri"/>
              </a:rPr>
              <a:t>EQUIPO OPERATIVO A CARGO DE LA CUENTA</a:t>
            </a:r>
            <a:endParaRPr lang="es-ES" altLang="es-MX" sz="1200" dirty="0">
              <a:latin typeface="Calibri"/>
            </a:endParaRPr>
          </a:p>
        </p:txBody>
      </p:sp>
      <p:sp>
        <p:nvSpPr>
          <p:cNvPr id="29" name="CuadroTexto 3"/>
          <p:cNvSpPr txBox="1">
            <a:spLocks noChangeArrowheads="1"/>
          </p:cNvSpPr>
          <p:nvPr/>
        </p:nvSpPr>
        <p:spPr bwMode="auto">
          <a:xfrm>
            <a:off x="370908" y="789500"/>
            <a:ext cx="1576811" cy="275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2495" tIns="61247" rIns="122495" bIns="61247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s-ES" altLang="es-MX" sz="1200" b="1" dirty="0" smtClean="0">
                <a:latin typeface="Calibri"/>
              </a:rPr>
              <a:t>EQUIPO DIRECTIVO</a:t>
            </a:r>
            <a:endParaRPr lang="es-ES" altLang="es-MX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925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4"/>
          <p:cNvSpPr txBox="1">
            <a:spLocks/>
          </p:cNvSpPr>
          <p:nvPr/>
        </p:nvSpPr>
        <p:spPr>
          <a:xfrm>
            <a:off x="4731488" y="2334466"/>
            <a:ext cx="4299495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marL="0" marR="0" lvl="0" indent="0" algn="r" defTabSz="36279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4000" dirty="0" smtClean="0">
                <a:solidFill>
                  <a:srgbClr val="01AA4D"/>
                </a:solidFill>
                <a:latin typeface="Gotham Ultra" panose="02000000000000000000" pitchFamily="50" charset="0"/>
              </a:rPr>
              <a:t>I.</a:t>
            </a:r>
            <a:endParaRPr lang="es-MX" sz="4000" dirty="0">
              <a:solidFill>
                <a:srgbClr val="01AA4D"/>
              </a:solidFill>
              <a:latin typeface="Gotham Ultra" panose="02000000000000000000" pitchFamily="50" charset="0"/>
            </a:endParaRPr>
          </a:p>
          <a:p>
            <a:pPr marL="0" marR="0" lvl="0" indent="0" algn="r" defTabSz="36279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4000" dirty="0" smtClean="0">
                <a:solidFill>
                  <a:srgbClr val="213165"/>
                </a:solidFill>
                <a:latin typeface="Gotham Bold" pitchFamily="50" charset="0"/>
              </a:rPr>
              <a:t>Presupuesto</a:t>
            </a:r>
            <a:endParaRPr lang="es-MX" sz="3500" dirty="0" smtClean="0">
              <a:solidFill>
                <a:srgbClr val="213165"/>
              </a:solidFill>
              <a:latin typeface="Gotham Book" panose="02000604040000020004" pitchFamily="50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8900" cy="5143500"/>
          </a:xfrm>
          <a:prstGeom prst="rect">
            <a:avLst/>
          </a:prstGeom>
        </p:spPr>
      </p:pic>
      <p:sp>
        <p:nvSpPr>
          <p:cNvPr id="9" name="Rectángulo 2"/>
          <p:cNvSpPr/>
          <p:nvPr/>
        </p:nvSpPr>
        <p:spPr>
          <a:xfrm>
            <a:off x="3709634" y="0"/>
            <a:ext cx="1506092" cy="5143500"/>
          </a:xfrm>
          <a:custGeom>
            <a:avLst/>
            <a:gdLst>
              <a:gd name="connsiteX0" fmla="*/ 0 w 729465"/>
              <a:gd name="connsiteY0" fmla="*/ 0 h 5143500"/>
              <a:gd name="connsiteX1" fmla="*/ 729465 w 729465"/>
              <a:gd name="connsiteY1" fmla="*/ 0 h 5143500"/>
              <a:gd name="connsiteX2" fmla="*/ 729465 w 729465"/>
              <a:gd name="connsiteY2" fmla="*/ 5143500 h 5143500"/>
              <a:gd name="connsiteX3" fmla="*/ 0 w 729465"/>
              <a:gd name="connsiteY3" fmla="*/ 5143500 h 5143500"/>
              <a:gd name="connsiteX4" fmla="*/ 0 w 729465"/>
              <a:gd name="connsiteY4" fmla="*/ 0 h 5143500"/>
              <a:gd name="connsiteX0" fmla="*/ 0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0 w 1212350"/>
              <a:gd name="connsiteY4" fmla="*/ 10274 h 5153774"/>
              <a:gd name="connsiteX0" fmla="*/ 626723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626723 w 1212350"/>
              <a:gd name="connsiteY4" fmla="*/ 10274 h 5153774"/>
              <a:gd name="connsiteX0" fmla="*/ 357642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357642 w 1212350"/>
              <a:gd name="connsiteY4" fmla="*/ 10274 h 5153774"/>
              <a:gd name="connsiteX0" fmla="*/ 357642 w 926600"/>
              <a:gd name="connsiteY0" fmla="*/ 0 h 5143500"/>
              <a:gd name="connsiteX1" fmla="*/ 926600 w 926600"/>
              <a:gd name="connsiteY1" fmla="*/ 232614 h 5143500"/>
              <a:gd name="connsiteX2" fmla="*/ 729465 w 926600"/>
              <a:gd name="connsiteY2" fmla="*/ 5143500 h 5143500"/>
              <a:gd name="connsiteX3" fmla="*/ 0 w 926600"/>
              <a:gd name="connsiteY3" fmla="*/ 5143500 h 5143500"/>
              <a:gd name="connsiteX4" fmla="*/ 357642 w 926600"/>
              <a:gd name="connsiteY4" fmla="*/ 0 h 5143500"/>
              <a:gd name="connsiteX0" fmla="*/ 357642 w 1190919"/>
              <a:gd name="connsiteY0" fmla="*/ 0 h 5143500"/>
              <a:gd name="connsiteX1" fmla="*/ 1190919 w 1190919"/>
              <a:gd name="connsiteY1" fmla="*/ 1632 h 5143500"/>
              <a:gd name="connsiteX2" fmla="*/ 729465 w 1190919"/>
              <a:gd name="connsiteY2" fmla="*/ 5143500 h 5143500"/>
              <a:gd name="connsiteX3" fmla="*/ 0 w 1190919"/>
              <a:gd name="connsiteY3" fmla="*/ 5143500 h 5143500"/>
              <a:gd name="connsiteX4" fmla="*/ 357642 w 1190919"/>
              <a:gd name="connsiteY4" fmla="*/ 0 h 5143500"/>
              <a:gd name="connsiteX0" fmla="*/ 357642 w 1240925"/>
              <a:gd name="connsiteY0" fmla="*/ 0 h 5143500"/>
              <a:gd name="connsiteX1" fmla="*/ 1240925 w 1240925"/>
              <a:gd name="connsiteY1" fmla="*/ 63545 h 5143500"/>
              <a:gd name="connsiteX2" fmla="*/ 729465 w 1240925"/>
              <a:gd name="connsiteY2" fmla="*/ 5143500 h 5143500"/>
              <a:gd name="connsiteX3" fmla="*/ 0 w 1240925"/>
              <a:gd name="connsiteY3" fmla="*/ 5143500 h 5143500"/>
              <a:gd name="connsiteX4" fmla="*/ 357642 w 1240925"/>
              <a:gd name="connsiteY4" fmla="*/ 0 h 5143500"/>
              <a:gd name="connsiteX0" fmla="*/ 357642 w 1193300"/>
              <a:gd name="connsiteY0" fmla="*/ 0 h 5143500"/>
              <a:gd name="connsiteX1" fmla="*/ 1193300 w 1193300"/>
              <a:gd name="connsiteY1" fmla="*/ 1632 h 5143500"/>
              <a:gd name="connsiteX2" fmla="*/ 729465 w 1193300"/>
              <a:gd name="connsiteY2" fmla="*/ 5143500 h 5143500"/>
              <a:gd name="connsiteX3" fmla="*/ 0 w 1193300"/>
              <a:gd name="connsiteY3" fmla="*/ 5143500 h 5143500"/>
              <a:gd name="connsiteX4" fmla="*/ 357642 w 1193300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1200952 w 1664787"/>
              <a:gd name="connsiteY2" fmla="*/ 5143500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560395 w 1664787"/>
              <a:gd name="connsiteY2" fmla="*/ 4960143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831858 w 1664787"/>
              <a:gd name="connsiteY2" fmla="*/ 5141118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4787" h="5143500">
                <a:moveTo>
                  <a:pt x="829129" y="0"/>
                </a:moveTo>
                <a:lnTo>
                  <a:pt x="1664787" y="1632"/>
                </a:lnTo>
                <a:lnTo>
                  <a:pt x="831858" y="5141118"/>
                </a:lnTo>
                <a:lnTo>
                  <a:pt x="0" y="5143500"/>
                </a:lnTo>
                <a:lnTo>
                  <a:pt x="829129" y="0"/>
                </a:lnTo>
                <a:close/>
              </a:path>
            </a:pathLst>
          </a:custGeom>
          <a:solidFill>
            <a:srgbClr val="C9D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MX">
              <a:solidFill>
                <a:prstClr val="white"/>
              </a:solidFill>
            </a:endParaRPr>
          </a:p>
        </p:txBody>
      </p:sp>
      <p:sp>
        <p:nvSpPr>
          <p:cNvPr id="10" name="Rectángulo 2"/>
          <p:cNvSpPr/>
          <p:nvPr/>
        </p:nvSpPr>
        <p:spPr>
          <a:xfrm>
            <a:off x="2969288" y="0"/>
            <a:ext cx="1506092" cy="5143500"/>
          </a:xfrm>
          <a:custGeom>
            <a:avLst/>
            <a:gdLst>
              <a:gd name="connsiteX0" fmla="*/ 0 w 729465"/>
              <a:gd name="connsiteY0" fmla="*/ 0 h 5143500"/>
              <a:gd name="connsiteX1" fmla="*/ 729465 w 729465"/>
              <a:gd name="connsiteY1" fmla="*/ 0 h 5143500"/>
              <a:gd name="connsiteX2" fmla="*/ 729465 w 729465"/>
              <a:gd name="connsiteY2" fmla="*/ 5143500 h 5143500"/>
              <a:gd name="connsiteX3" fmla="*/ 0 w 729465"/>
              <a:gd name="connsiteY3" fmla="*/ 5143500 h 5143500"/>
              <a:gd name="connsiteX4" fmla="*/ 0 w 729465"/>
              <a:gd name="connsiteY4" fmla="*/ 0 h 5143500"/>
              <a:gd name="connsiteX0" fmla="*/ 0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0 w 1212350"/>
              <a:gd name="connsiteY4" fmla="*/ 10274 h 5153774"/>
              <a:gd name="connsiteX0" fmla="*/ 626723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626723 w 1212350"/>
              <a:gd name="connsiteY4" fmla="*/ 10274 h 5153774"/>
              <a:gd name="connsiteX0" fmla="*/ 357642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357642 w 1212350"/>
              <a:gd name="connsiteY4" fmla="*/ 10274 h 5153774"/>
              <a:gd name="connsiteX0" fmla="*/ 357642 w 926600"/>
              <a:gd name="connsiteY0" fmla="*/ 0 h 5143500"/>
              <a:gd name="connsiteX1" fmla="*/ 926600 w 926600"/>
              <a:gd name="connsiteY1" fmla="*/ 232614 h 5143500"/>
              <a:gd name="connsiteX2" fmla="*/ 729465 w 926600"/>
              <a:gd name="connsiteY2" fmla="*/ 5143500 h 5143500"/>
              <a:gd name="connsiteX3" fmla="*/ 0 w 926600"/>
              <a:gd name="connsiteY3" fmla="*/ 5143500 h 5143500"/>
              <a:gd name="connsiteX4" fmla="*/ 357642 w 926600"/>
              <a:gd name="connsiteY4" fmla="*/ 0 h 5143500"/>
              <a:gd name="connsiteX0" fmla="*/ 357642 w 1190919"/>
              <a:gd name="connsiteY0" fmla="*/ 0 h 5143500"/>
              <a:gd name="connsiteX1" fmla="*/ 1190919 w 1190919"/>
              <a:gd name="connsiteY1" fmla="*/ 1632 h 5143500"/>
              <a:gd name="connsiteX2" fmla="*/ 729465 w 1190919"/>
              <a:gd name="connsiteY2" fmla="*/ 5143500 h 5143500"/>
              <a:gd name="connsiteX3" fmla="*/ 0 w 1190919"/>
              <a:gd name="connsiteY3" fmla="*/ 5143500 h 5143500"/>
              <a:gd name="connsiteX4" fmla="*/ 357642 w 1190919"/>
              <a:gd name="connsiteY4" fmla="*/ 0 h 5143500"/>
              <a:gd name="connsiteX0" fmla="*/ 357642 w 1240925"/>
              <a:gd name="connsiteY0" fmla="*/ 0 h 5143500"/>
              <a:gd name="connsiteX1" fmla="*/ 1240925 w 1240925"/>
              <a:gd name="connsiteY1" fmla="*/ 63545 h 5143500"/>
              <a:gd name="connsiteX2" fmla="*/ 729465 w 1240925"/>
              <a:gd name="connsiteY2" fmla="*/ 5143500 h 5143500"/>
              <a:gd name="connsiteX3" fmla="*/ 0 w 1240925"/>
              <a:gd name="connsiteY3" fmla="*/ 5143500 h 5143500"/>
              <a:gd name="connsiteX4" fmla="*/ 357642 w 1240925"/>
              <a:gd name="connsiteY4" fmla="*/ 0 h 5143500"/>
              <a:gd name="connsiteX0" fmla="*/ 357642 w 1193300"/>
              <a:gd name="connsiteY0" fmla="*/ 0 h 5143500"/>
              <a:gd name="connsiteX1" fmla="*/ 1193300 w 1193300"/>
              <a:gd name="connsiteY1" fmla="*/ 1632 h 5143500"/>
              <a:gd name="connsiteX2" fmla="*/ 729465 w 1193300"/>
              <a:gd name="connsiteY2" fmla="*/ 5143500 h 5143500"/>
              <a:gd name="connsiteX3" fmla="*/ 0 w 1193300"/>
              <a:gd name="connsiteY3" fmla="*/ 5143500 h 5143500"/>
              <a:gd name="connsiteX4" fmla="*/ 357642 w 1193300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1200952 w 1664787"/>
              <a:gd name="connsiteY2" fmla="*/ 5143500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560395 w 1664787"/>
              <a:gd name="connsiteY2" fmla="*/ 4960143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831858 w 1664787"/>
              <a:gd name="connsiteY2" fmla="*/ 5141118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4787" h="5143500">
                <a:moveTo>
                  <a:pt x="829129" y="0"/>
                </a:moveTo>
                <a:lnTo>
                  <a:pt x="1664787" y="1632"/>
                </a:lnTo>
                <a:lnTo>
                  <a:pt x="831858" y="5141118"/>
                </a:lnTo>
                <a:lnTo>
                  <a:pt x="0" y="5143500"/>
                </a:lnTo>
                <a:lnTo>
                  <a:pt x="829129" y="0"/>
                </a:lnTo>
                <a:close/>
              </a:path>
            </a:pathLst>
          </a:custGeom>
          <a:solidFill>
            <a:srgbClr val="357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MX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50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marL="0" marR="0" lvl="0" indent="0" algn="l" defTabSz="36279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257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otham Thin"/>
                <a:ea typeface="+mj-ea"/>
              </a:rPr>
              <a:t>Capacidad Digital de clase mundial</a:t>
            </a:r>
            <a:endParaRPr kumimoji="0" lang="es-MX" sz="2257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Gotham Bold" pitchFamily="50" charset="0"/>
              <a:ea typeface="+mj-ea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58743" y="857794"/>
            <a:ext cx="5253322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500" dirty="0" smtClean="0">
                <a:latin typeface="Gotham Book" panose="02000604040000020004" pitchFamily="50" charset="0"/>
              </a:rPr>
              <a:t>Construimos estrategias digitales integrales para aumentar la reputación, crear comunidades, compromiso de marca y contenido de valor.</a:t>
            </a:r>
            <a:endParaRPr lang="es-ES" sz="1500" dirty="0">
              <a:latin typeface="Gotham Book" panose="02000604040000020004" pitchFamily="50" charset="0"/>
            </a:endParaRPr>
          </a:p>
          <a:p>
            <a:pPr defTabSz="52125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Gotham Book"/>
              <a:ea typeface="MS PGothic" panose="020B0600070205080204" pitchFamily="34" charset="-128"/>
              <a:cs typeface="Gotham Book"/>
              <a:sym typeface="Gotham Book" panose="02000604040000020004" pitchFamily="50" charset="0"/>
            </a:endParaRPr>
          </a:p>
          <a:p>
            <a:pPr marL="602102" indent="-344058" defTabSz="521256" eaLnBrk="0" fontAlgn="base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Font typeface="+mj-lt"/>
              <a:buAutoNum type="arabicPeriod"/>
            </a:pPr>
            <a:r>
              <a:rPr lang="en-US" sz="1400" dirty="0" err="1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Redes</a:t>
            </a:r>
            <a:r>
              <a:rPr lang="en-US" sz="14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 </a:t>
            </a:r>
            <a:r>
              <a:rPr lang="en-US" sz="1400" dirty="0" err="1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sociales</a:t>
            </a:r>
            <a:endParaRPr lang="en-US" sz="1400" dirty="0" smtClean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Gotham Book" panose="02000604040000020004" pitchFamily="50" charset="0"/>
            </a:endParaRPr>
          </a:p>
          <a:p>
            <a:pPr marL="602102" indent="-344058" defTabSz="521256" eaLnBrk="0" fontAlgn="base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Font typeface="+mj-lt"/>
              <a:buAutoNum type="arabicPeriod"/>
            </a:pPr>
            <a:r>
              <a:rPr lang="en-US" sz="14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Investigación y listening</a:t>
            </a:r>
            <a:endParaRPr lang="en-US" sz="14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Gotham Book" panose="02000604040000020004" pitchFamily="50" charset="0"/>
            </a:endParaRPr>
          </a:p>
          <a:p>
            <a:pPr marL="602102" indent="-344058" defTabSz="521256" eaLnBrk="0" fontAlgn="base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Font typeface="+mj-lt"/>
              <a:buAutoNum type="arabicPeriod"/>
            </a:pPr>
            <a:r>
              <a:rPr lang="en-US" sz="1400" dirty="0" err="1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Arquitectura</a:t>
            </a:r>
            <a:r>
              <a:rPr lang="en-US" sz="14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 digital</a:t>
            </a:r>
            <a:endParaRPr lang="en-US" sz="14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Gotham Book" panose="02000604040000020004" pitchFamily="50" charset="0"/>
            </a:endParaRPr>
          </a:p>
          <a:p>
            <a:pPr marL="602102" indent="-344058" defTabSz="521256" eaLnBrk="0" fontAlgn="base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Font typeface="+mj-lt"/>
              <a:buAutoNum type="arabicPeriod"/>
            </a:pPr>
            <a:r>
              <a:rPr lang="en-US" sz="14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SEM </a:t>
            </a:r>
            <a:r>
              <a:rPr lang="en-US" sz="14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y SEO</a:t>
            </a:r>
            <a:endParaRPr lang="en-US" sz="14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Gotham Book" panose="02000604040000020004" pitchFamily="50" charset="0"/>
            </a:endParaRPr>
          </a:p>
          <a:p>
            <a:pPr marL="602102" indent="-344058" defTabSz="521256" eaLnBrk="0" fontAlgn="base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Font typeface="+mj-lt"/>
              <a:buAutoNum type="arabicPeriod"/>
            </a:pPr>
            <a:r>
              <a:rPr lang="en-US" sz="14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Digital marketing</a:t>
            </a:r>
          </a:p>
          <a:p>
            <a:pPr marL="602102" indent="-344058" defTabSz="521256" eaLnBrk="0" fontAlgn="base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Font typeface="+mj-lt"/>
              <a:buAutoNum type="arabicPeriod"/>
            </a:pPr>
            <a:r>
              <a:rPr lang="en-US" sz="14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Desarrollo web</a:t>
            </a:r>
            <a:endParaRPr lang="en-US" sz="14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Gotham Book" panose="02000604040000020004" pitchFamily="50" charset="0"/>
            </a:endParaRPr>
          </a:p>
          <a:p>
            <a:pPr marL="602102" indent="-344058" defTabSz="521256" eaLnBrk="0" fontAlgn="base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Font typeface="+mj-lt"/>
              <a:buAutoNum type="arabicPeriod"/>
            </a:pPr>
            <a:r>
              <a:rPr lang="en-US" sz="14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APPs</a:t>
            </a:r>
            <a:endParaRPr lang="en-US" sz="14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Gotham Book" panose="02000604040000020004" pitchFamily="50" charset="0"/>
            </a:endParaRPr>
          </a:p>
          <a:p>
            <a:pPr marL="602102" indent="-344058" defTabSz="521256" eaLnBrk="0" fontAlgn="base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Font typeface="+mj-lt"/>
              <a:buAutoNum type="arabicPeriod"/>
            </a:pPr>
            <a:r>
              <a:rPr lang="en-US" sz="1400" dirty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Blogs </a:t>
            </a:r>
            <a:endParaRPr lang="en-US" sz="1400" dirty="0" smtClean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Gotham Book" panose="02000604040000020004" pitchFamily="50" charset="0"/>
            </a:endParaRPr>
          </a:p>
          <a:p>
            <a:pPr marL="602102" indent="-344058" defTabSz="521256" eaLnBrk="0" fontAlgn="base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Font typeface="+mj-lt"/>
              <a:buAutoNum type="arabicPeriod"/>
            </a:pPr>
            <a:r>
              <a:rPr lang="en-US" sz="14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Content marketing</a:t>
            </a:r>
            <a:endParaRPr lang="en-US" sz="14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Gotham Book" panose="02000604040000020004" pitchFamily="50" charset="0"/>
            </a:endParaRPr>
          </a:p>
          <a:p>
            <a:pPr marL="602102" indent="-344058" defTabSz="521256" eaLnBrk="0" fontAlgn="base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>
                <a:srgbClr val="96C311"/>
              </a:buClr>
              <a:buFont typeface="+mj-lt"/>
              <a:buAutoNum type="arabicPeriod"/>
            </a:pPr>
            <a:r>
              <a:rPr lang="en-US" sz="1400" dirty="0" smtClean="0">
                <a:solidFill>
                  <a:srgbClr val="EDEDED">
                    <a:lumMod val="10000"/>
                  </a:srgbClr>
                </a:solidFill>
                <a:latin typeface="Gotham Book"/>
                <a:ea typeface="MS PGothic" panose="020B0600070205080204" pitchFamily="34" charset="-128"/>
                <a:cs typeface="Gotham Book"/>
                <a:sym typeface="Gotham Book" panose="02000604040000020004" pitchFamily="50" charset="0"/>
              </a:rPr>
              <a:t>Influencer marketing</a:t>
            </a:r>
            <a:endParaRPr lang="en-US" sz="14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Gotham Book" panose="02000604040000020004" pitchFamily="50" charset="0"/>
            </a:endParaRPr>
          </a:p>
        </p:txBody>
      </p:sp>
      <p:pic>
        <p:nvPicPr>
          <p:cNvPr id="11" name="Picture 4" descr="Resultado de imagen para dell emc log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329" y="3159115"/>
            <a:ext cx="1330777" cy="22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Universidad AnÃ¡huac MÃ©xi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943" y="1668584"/>
            <a:ext cx="1382690" cy="46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Resultado de imagen para iberdrola mexico logo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465" y="1028848"/>
            <a:ext cx="1303040" cy="40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32" y="2329256"/>
            <a:ext cx="1263712" cy="32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0" descr="http://sitmah.hidalgo.gob.mx/wp-content/uploads/2015/03/tuzobus_logo_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991" y="3439262"/>
            <a:ext cx="1092594" cy="328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http://vector.me/files/images/5/2/52809/jose_cuerv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950" y="3819148"/>
            <a:ext cx="1162070" cy="34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upo 18"/>
          <p:cNvGrpSpPr/>
          <p:nvPr/>
        </p:nvGrpSpPr>
        <p:grpSpPr>
          <a:xfrm>
            <a:off x="7457586" y="2746796"/>
            <a:ext cx="1314798" cy="329176"/>
            <a:chOff x="9756028" y="4283537"/>
            <a:chExt cx="2191870" cy="548762"/>
          </a:xfrm>
        </p:grpSpPr>
        <p:pic>
          <p:nvPicPr>
            <p:cNvPr id="20" name="Picture 10" descr="La imagen puede contener: texto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41828" y="4283537"/>
              <a:ext cx="1506070" cy="548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La imagen puede contener: texto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756028" y="4287273"/>
              <a:ext cx="685800" cy="54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14" descr="Resultado de imagen para deloitte consulting logo 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9792" y="2252172"/>
            <a:ext cx="1170387" cy="26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cmr.mx/wp-content/uploads/2015/01/cmr_logo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774" y="4349365"/>
            <a:ext cx="937029" cy="47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6" descr="Resultado de imagen para merck logo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492" y="2713630"/>
            <a:ext cx="1216451" cy="19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Resultado de imagen para bridgestone logo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059" y="3973075"/>
            <a:ext cx="1388459" cy="18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Resultado de imagen para pemex logo 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650" y="1662213"/>
            <a:ext cx="1236671" cy="35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 descr="Resultado de imagen para udlap logo 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8414" y="3308038"/>
            <a:ext cx="1113143" cy="27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/>
          <p:cNvSpPr/>
          <p:nvPr/>
        </p:nvSpPr>
        <p:spPr>
          <a:xfrm>
            <a:off x="4988396" y="704569"/>
            <a:ext cx="41556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 smtClean="0">
                <a:latin typeface="Gotham Book" panose="02000604040000020004" pitchFamily="50" charset="0"/>
              </a:rPr>
              <a:t>Experiencia digital</a:t>
            </a:r>
            <a:endParaRPr lang="en-US" sz="1200" dirty="0">
              <a:solidFill>
                <a:srgbClr val="EDEDED">
                  <a:lumMod val="10000"/>
                </a:srgbClr>
              </a:solidFill>
              <a:latin typeface="Gotham Book"/>
              <a:ea typeface="MS PGothic" panose="020B0600070205080204" pitchFamily="34" charset="-128"/>
              <a:cs typeface="Gotham Book"/>
              <a:sym typeface="Gotham Book" panose="02000604040000020004" pitchFamily="50" charset="0"/>
            </a:endParaRP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06" y="3629327"/>
            <a:ext cx="478023" cy="398977"/>
          </a:xfrm>
          <a:prstGeom prst="rect">
            <a:avLst/>
          </a:prstGeom>
        </p:spPr>
      </p:pic>
      <p:pic>
        <p:nvPicPr>
          <p:cNvPr id="1028" name="Picture 4" descr="Nuevo nombre y logo para Siemens Healthineers – El Poder de las Ideas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136" y="2153471"/>
            <a:ext cx="1221162" cy="31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lientes de Trazzo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117" y="4400734"/>
            <a:ext cx="1105737" cy="40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xalta | Brands of the World™ | Download vector logos and logotypes"/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355" y="4277067"/>
            <a:ext cx="514725" cy="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night Frank Llp Logo, HD Png Download , Transparent Png Image ..."/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774" y="2862316"/>
            <a:ext cx="967366" cy="3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hemours Completes Sale of Aniline Facility to Dow | Chemours"/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133" y="888103"/>
            <a:ext cx="1606310" cy="69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52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1. </a:t>
            </a:r>
            <a:r>
              <a:rPr kumimoji="0" lang="es-MX" sz="2257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otham Thin"/>
                <a:ea typeface="+mj-ea"/>
              </a:rPr>
              <a:t>Matriz</a:t>
            </a:r>
            <a:r>
              <a:rPr kumimoji="0" lang="es-MX" sz="2257" b="0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otham Thin"/>
                <a:ea typeface="+mj-ea"/>
              </a:rPr>
              <a:t> de resultados</a:t>
            </a:r>
            <a:endParaRPr kumimoji="0" lang="es-MX" sz="2257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Gotham Bold" pitchFamily="50" charset="0"/>
              <a:ea typeface="+mj-ea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49402" y="828251"/>
            <a:ext cx="1222963" cy="1222963"/>
            <a:chOff x="287338" y="828251"/>
            <a:chExt cx="1222963" cy="1222963"/>
          </a:xfrm>
          <a:noFill/>
        </p:grpSpPr>
        <p:sp>
          <p:nvSpPr>
            <p:cNvPr id="2" name="Rectángulo 1"/>
            <p:cNvSpPr/>
            <p:nvPr/>
          </p:nvSpPr>
          <p:spPr>
            <a:xfrm>
              <a:off x="287338" y="828251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327640" y="872297"/>
              <a:ext cx="1142357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2000" b="1" dirty="0" smtClean="0">
                  <a:latin typeface="Gotham Book" panose="02000604040000020004" pitchFamily="50" charset="0"/>
                  <a:sym typeface="Gotham Book"/>
                </a:rPr>
                <a:t>4 </a:t>
              </a: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contenidos de blog</a:t>
              </a:r>
            </a:p>
          </p:txBody>
        </p:sp>
        <p:sp>
          <p:nvSpPr>
            <p:cNvPr id="3" name="Rectángulo 2"/>
            <p:cNvSpPr/>
            <p:nvPr/>
          </p:nvSpPr>
          <p:spPr>
            <a:xfrm>
              <a:off x="503105" y="1779819"/>
              <a:ext cx="867545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>
                  <a:latin typeface="Gotham Book" panose="02000604040000020004" pitchFamily="50" charset="0"/>
                  <a:sym typeface="Gotham Book"/>
                </a:rPr>
                <a:t>MENSUAL</a:t>
              </a: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2972700" y="828251"/>
            <a:ext cx="1222963" cy="1222963"/>
            <a:chOff x="1725257" y="828251"/>
            <a:chExt cx="1222963" cy="1222963"/>
          </a:xfrm>
          <a:noFill/>
        </p:grpSpPr>
        <p:sp>
          <p:nvSpPr>
            <p:cNvPr id="11" name="Rectángulo 10"/>
            <p:cNvSpPr/>
            <p:nvPr/>
          </p:nvSpPr>
          <p:spPr>
            <a:xfrm>
              <a:off x="1725257" y="828251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1765559" y="908205"/>
              <a:ext cx="1142357" cy="63607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200" b="1" dirty="0" smtClean="0">
                  <a:latin typeface="Gotham Book" panose="02000604040000020004" pitchFamily="50" charset="0"/>
                  <a:sym typeface="Gotham Book"/>
                </a:rPr>
                <a:t>CONTINUO</a:t>
              </a:r>
            </a:p>
            <a:p>
              <a:pPr marL="0" lvl="1" algn="ctr">
                <a:spcBef>
                  <a:spcPts val="375"/>
                </a:spcBef>
                <a:buClr>
                  <a:schemeClr val="bg1"/>
                </a:buClr>
                <a:buSzPct val="100000"/>
                <a:defRPr/>
              </a:pPr>
              <a:r>
                <a:rPr lang="es-MX" sz="1000" dirty="0">
                  <a:latin typeface="Gotham Book" panose="02000604040000020004" pitchFamily="50" charset="0"/>
                  <a:sym typeface="Gotham Book"/>
                </a:rPr>
                <a:t>Consultoría </a:t>
              </a: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digital</a:t>
              </a:r>
              <a:endParaRPr lang="es-MX" sz="1000" dirty="0">
                <a:latin typeface="Gotham Book" panose="02000604040000020004" pitchFamily="50" charset="0"/>
                <a:sym typeface="Gotham Book"/>
              </a:endParaRPr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1897805" y="1779819"/>
              <a:ext cx="867545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>
                  <a:latin typeface="Gotham Book" panose="02000604040000020004" pitchFamily="50" charset="0"/>
                  <a:sym typeface="Gotham Book"/>
                </a:rPr>
                <a:t>MENSUAL</a:t>
              </a: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4944910" y="828251"/>
            <a:ext cx="1222963" cy="1222963"/>
            <a:chOff x="3161463" y="828251"/>
            <a:chExt cx="1222963" cy="1222963"/>
          </a:xfrm>
          <a:noFill/>
        </p:grpSpPr>
        <p:sp>
          <p:nvSpPr>
            <p:cNvPr id="15" name="Rectángulo 14"/>
            <p:cNvSpPr/>
            <p:nvPr/>
          </p:nvSpPr>
          <p:spPr>
            <a:xfrm>
              <a:off x="3161463" y="828251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3201765" y="846649"/>
              <a:ext cx="1142357" cy="75918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2000" b="1" dirty="0" smtClean="0">
                  <a:latin typeface="Gotham Book" panose="02000604040000020004" pitchFamily="50" charset="0"/>
                  <a:sym typeface="Gotham Book"/>
                </a:rPr>
                <a:t>20</a:t>
              </a:r>
            </a:p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dirty="0">
                  <a:latin typeface="Gotham Book" panose="02000604040000020004" pitchFamily="50" charset="0"/>
                  <a:sym typeface="Gotham Book"/>
                </a:rPr>
                <a:t>contenidos para </a:t>
              </a: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redes</a:t>
              </a:r>
              <a:endParaRPr lang="es-MX" sz="1000" dirty="0">
                <a:latin typeface="Gotham Book" panose="02000604040000020004" pitchFamily="50" charset="0"/>
                <a:sym typeface="Gotham Book"/>
              </a:endParaRPr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3317297" y="1779819"/>
              <a:ext cx="867545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>
                  <a:latin typeface="Gotham Book" panose="02000604040000020004" pitchFamily="50" charset="0"/>
                  <a:sym typeface="Gotham Book"/>
                </a:rPr>
                <a:t>MENSUAL</a:t>
              </a: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6828330" y="810742"/>
            <a:ext cx="1222963" cy="1240472"/>
            <a:chOff x="4597669" y="810742"/>
            <a:chExt cx="1222963" cy="1240472"/>
          </a:xfrm>
          <a:noFill/>
        </p:grpSpPr>
        <p:sp>
          <p:nvSpPr>
            <p:cNvPr id="18" name="Rectángulo 17"/>
            <p:cNvSpPr/>
            <p:nvPr/>
          </p:nvSpPr>
          <p:spPr>
            <a:xfrm>
              <a:off x="4597669" y="828251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4637971" y="810742"/>
              <a:ext cx="1142357" cy="75918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2000" b="1" dirty="0" smtClean="0">
                  <a:latin typeface="Gotham Book" panose="02000604040000020004" pitchFamily="50" charset="0"/>
                  <a:sym typeface="Gotham Book"/>
                </a:rPr>
                <a:t>5</a:t>
              </a:r>
            </a:p>
            <a:p>
              <a:pPr marL="0" lvl="1" algn="ctr">
                <a:spcBef>
                  <a:spcPts val="375"/>
                </a:spcBef>
                <a:buClr>
                  <a:schemeClr val="bg1"/>
                </a:buClr>
                <a:buSzPct val="100000"/>
                <a:defRPr/>
              </a:pPr>
              <a:r>
                <a:rPr lang="es-MX" sz="1000" dirty="0">
                  <a:latin typeface="Gotham Book" panose="02000604040000020004" pitchFamily="50" charset="0"/>
                  <a:sym typeface="Gotham Book"/>
                </a:rPr>
                <a:t>Redes sociales </a:t>
              </a: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administradas</a:t>
              </a:r>
              <a:endParaRPr lang="es-MX" sz="1000" dirty="0">
                <a:latin typeface="Gotham Book" panose="02000604040000020004" pitchFamily="50" charset="0"/>
                <a:sym typeface="Gotham Book"/>
              </a:endParaRPr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4775376" y="1779819"/>
              <a:ext cx="867545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>
                  <a:latin typeface="Gotham Book" panose="02000604040000020004" pitchFamily="50" charset="0"/>
                  <a:sym typeface="Gotham Book"/>
                </a:rPr>
                <a:t>MENSUAL</a:t>
              </a: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1049402" y="2296883"/>
            <a:ext cx="1222963" cy="1222963"/>
            <a:chOff x="287338" y="2163321"/>
            <a:chExt cx="1222963" cy="1222963"/>
          </a:xfrm>
          <a:noFill/>
        </p:grpSpPr>
        <p:sp>
          <p:nvSpPr>
            <p:cNvPr id="20" name="Rectángulo 19"/>
            <p:cNvSpPr/>
            <p:nvPr/>
          </p:nvSpPr>
          <p:spPr>
            <a:xfrm>
              <a:off x="287338" y="2163321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327640" y="2207367"/>
              <a:ext cx="1142357" cy="91307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2000" b="1" dirty="0" smtClean="0">
                  <a:latin typeface="Gotham Book" panose="02000604040000020004" pitchFamily="50" charset="0"/>
                  <a:sym typeface="Gotham Book"/>
                </a:rPr>
                <a:t>3</a:t>
              </a:r>
            </a:p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dirty="0">
                  <a:latin typeface="Gotham Book" panose="02000604040000020004" pitchFamily="50" charset="0"/>
                  <a:sym typeface="Gotham Book"/>
                </a:rPr>
                <a:t>Publicaciones en plataformas </a:t>
              </a: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digitales</a:t>
              </a:r>
              <a:endParaRPr lang="es-MX" sz="1000" dirty="0">
                <a:latin typeface="Gotham Book" panose="02000604040000020004" pitchFamily="50" charset="0"/>
                <a:sym typeface="Gotham Book"/>
              </a:endParaRPr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03105" y="3120437"/>
              <a:ext cx="867545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>
                  <a:latin typeface="Gotham Book" panose="02000604040000020004" pitchFamily="50" charset="0"/>
                  <a:sym typeface="Gotham Book"/>
                </a:rPr>
                <a:t>MENSUAL</a:t>
              </a: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2972700" y="2296883"/>
            <a:ext cx="1222963" cy="1222963"/>
            <a:chOff x="1725257" y="2163321"/>
            <a:chExt cx="1222963" cy="1222963"/>
          </a:xfrm>
          <a:noFill/>
        </p:grpSpPr>
        <p:sp>
          <p:nvSpPr>
            <p:cNvPr id="29" name="Rectángulo 28"/>
            <p:cNvSpPr/>
            <p:nvPr/>
          </p:nvSpPr>
          <p:spPr>
            <a:xfrm>
              <a:off x="1725257" y="2163321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765559" y="2181719"/>
              <a:ext cx="1142357" cy="8617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2000" b="1" dirty="0" smtClean="0">
                  <a:latin typeface="Gotham Book" panose="02000604040000020004" pitchFamily="50" charset="0"/>
                  <a:sym typeface="Gotham Book"/>
                </a:rPr>
                <a:t>1</a:t>
              </a:r>
            </a:p>
            <a:p>
              <a:pPr marL="0" lvl="1" algn="ctr" fontAlgn="auto"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Campaña </a:t>
              </a:r>
              <a:r>
                <a:rPr lang="es-MX" sz="1000" dirty="0" err="1" smtClean="0">
                  <a:latin typeface="Gotham Book" panose="02000604040000020004" pitchFamily="50" charset="0"/>
                  <a:sym typeface="Gotham Book"/>
                </a:rPr>
                <a:t>allways</a:t>
              </a: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 </a:t>
              </a:r>
              <a:r>
                <a:rPr lang="es-MX" sz="1000" dirty="0" err="1" smtClean="0">
                  <a:latin typeface="Gotham Book" panose="02000604040000020004" pitchFamily="50" charset="0"/>
                  <a:sym typeface="Gotham Book"/>
                </a:rPr>
                <a:t>on</a:t>
              </a:r>
              <a:endParaRPr lang="es-MX" sz="1000" dirty="0" smtClean="0">
                <a:latin typeface="Gotham Book" panose="02000604040000020004" pitchFamily="50" charset="0"/>
                <a:sym typeface="Gotham Book"/>
              </a:endParaRPr>
            </a:p>
            <a:p>
              <a:pPr marL="0" lvl="1" algn="ctr" fontAlgn="auto"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FACEBOOK</a:t>
              </a:r>
              <a:endParaRPr lang="es-MX" sz="500" dirty="0" smtClean="0">
                <a:latin typeface="Gotham Book" panose="02000604040000020004" pitchFamily="50" charset="0"/>
                <a:sym typeface="Gotham Book"/>
              </a:endParaRPr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1897805" y="3120437"/>
              <a:ext cx="867545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>
                  <a:latin typeface="Gotham Book" panose="02000604040000020004" pitchFamily="50" charset="0"/>
                  <a:sym typeface="Gotham Book"/>
                </a:rPr>
                <a:t>MENSUAL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4944910" y="2296883"/>
            <a:ext cx="1222963" cy="1222963"/>
            <a:chOff x="3161463" y="2163321"/>
            <a:chExt cx="1222963" cy="1222963"/>
          </a:xfrm>
          <a:noFill/>
        </p:grpSpPr>
        <p:sp>
          <p:nvSpPr>
            <p:cNvPr id="25" name="Rectángulo 24"/>
            <p:cNvSpPr/>
            <p:nvPr/>
          </p:nvSpPr>
          <p:spPr>
            <a:xfrm>
              <a:off x="3161463" y="2163321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3201765" y="2181719"/>
              <a:ext cx="1142357" cy="8617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2000" b="1" dirty="0" smtClean="0">
                  <a:latin typeface="Gotham Book" panose="02000604040000020004" pitchFamily="50" charset="0"/>
                  <a:sym typeface="Gotham Book"/>
                </a:rPr>
                <a:t>1</a:t>
              </a:r>
            </a:p>
            <a:p>
              <a:pPr marL="0" lvl="1" algn="ctr">
                <a:buClr>
                  <a:schemeClr val="bg1"/>
                </a:buClr>
                <a:buSzPct val="100000"/>
                <a:defRPr/>
              </a:pP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C</a:t>
              </a:r>
              <a:r>
                <a:rPr lang="es-MX" sz="1000" dirty="0">
                  <a:latin typeface="Gotham Book" panose="02000604040000020004" pitchFamily="50" charset="0"/>
                  <a:sym typeface="Gotham Book"/>
                </a:rPr>
                <a:t>ampaña </a:t>
              </a:r>
              <a:r>
                <a:rPr lang="es-MX" sz="1000" dirty="0" err="1">
                  <a:latin typeface="Gotham Book" panose="02000604040000020004" pitchFamily="50" charset="0"/>
                  <a:sym typeface="Gotham Book"/>
                </a:rPr>
                <a:t>allways</a:t>
              </a:r>
              <a:r>
                <a:rPr lang="es-MX" sz="1000" dirty="0">
                  <a:latin typeface="Gotham Book" panose="02000604040000020004" pitchFamily="50" charset="0"/>
                  <a:sym typeface="Gotham Book"/>
                </a:rPr>
                <a:t> </a:t>
              </a:r>
              <a:r>
                <a:rPr lang="es-MX" sz="1000" dirty="0" err="1">
                  <a:latin typeface="Gotham Book" panose="02000604040000020004" pitchFamily="50" charset="0"/>
                  <a:sym typeface="Gotham Book"/>
                </a:rPr>
                <a:t>on</a:t>
              </a:r>
              <a:endParaRPr lang="es-MX" sz="1000" dirty="0">
                <a:latin typeface="Gotham Book" panose="02000604040000020004" pitchFamily="50" charset="0"/>
                <a:sym typeface="Gotham Book"/>
              </a:endParaRPr>
            </a:p>
            <a:p>
              <a:pPr marL="0" lvl="1" algn="ctr">
                <a:buClr>
                  <a:schemeClr val="bg1"/>
                </a:buClr>
                <a:buSzPct val="100000"/>
                <a:defRPr/>
              </a:pP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INSTAGRAM</a:t>
              </a:r>
              <a:endParaRPr lang="es-MX" sz="1000" dirty="0">
                <a:latin typeface="Gotham Book" panose="02000604040000020004" pitchFamily="50" charset="0"/>
                <a:sym typeface="Gotham Book"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3317297" y="3120437"/>
              <a:ext cx="867545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>
                  <a:latin typeface="Gotham Book" panose="02000604040000020004" pitchFamily="50" charset="0"/>
                  <a:sym typeface="Gotham Book"/>
                </a:rPr>
                <a:t>MENSUAL</a:t>
              </a: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6828330" y="2296883"/>
            <a:ext cx="1222963" cy="1222963"/>
            <a:chOff x="4572000" y="2163321"/>
            <a:chExt cx="1222963" cy="1222963"/>
          </a:xfrm>
          <a:noFill/>
        </p:grpSpPr>
        <p:sp>
          <p:nvSpPr>
            <p:cNvPr id="34" name="Rectángulo 33"/>
            <p:cNvSpPr/>
            <p:nvPr/>
          </p:nvSpPr>
          <p:spPr>
            <a:xfrm>
              <a:off x="4572000" y="2163321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39" name="Rectángulo 38"/>
            <p:cNvSpPr/>
            <p:nvPr/>
          </p:nvSpPr>
          <p:spPr>
            <a:xfrm>
              <a:off x="4607143" y="2207367"/>
              <a:ext cx="1142357" cy="78996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200" b="1" dirty="0" smtClean="0">
                  <a:latin typeface="Gotham Book" panose="02000604040000020004" pitchFamily="50" charset="0"/>
                  <a:sym typeface="Gotham Book"/>
                </a:rPr>
                <a:t>CONTINUO</a:t>
              </a:r>
            </a:p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dirty="0" err="1" smtClean="0">
                  <a:latin typeface="Gotham Book" panose="02000604040000020004" pitchFamily="50" charset="0"/>
                  <a:sym typeface="Gotham Book"/>
                </a:rPr>
                <a:t>Listening</a:t>
              </a: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 y exploración en redes</a:t>
              </a:r>
              <a:endParaRPr lang="es-MX" sz="1000" b="1" dirty="0">
                <a:latin typeface="Gotham Book" panose="02000604040000020004" pitchFamily="50" charset="0"/>
                <a:sym typeface="Gotham Book"/>
              </a:endParaRPr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4775375" y="3120437"/>
              <a:ext cx="867545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>
                  <a:latin typeface="Gotham Book" panose="02000604040000020004" pitchFamily="50" charset="0"/>
                  <a:sym typeface="Gotham Book"/>
                </a:rPr>
                <a:t>MENSUAL</a:t>
              </a:r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1049402" y="3796712"/>
            <a:ext cx="1222963" cy="1222963"/>
            <a:chOff x="289267" y="3796712"/>
            <a:chExt cx="1222963" cy="1222963"/>
          </a:xfrm>
          <a:noFill/>
        </p:grpSpPr>
        <p:sp>
          <p:nvSpPr>
            <p:cNvPr id="48" name="Rectángulo 47"/>
            <p:cNvSpPr/>
            <p:nvPr/>
          </p:nvSpPr>
          <p:spPr>
            <a:xfrm>
              <a:off x="289267" y="3796712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329569" y="3815110"/>
              <a:ext cx="1142357" cy="73866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200" b="1" dirty="0">
                  <a:latin typeface="Gotham Book" panose="02000604040000020004" pitchFamily="50" charset="0"/>
                  <a:sym typeface="Gotham Book"/>
                </a:rPr>
                <a:t>CONTINUO </a:t>
              </a: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Equipo operativo digital</a:t>
              </a:r>
            </a:p>
          </p:txBody>
        </p:sp>
        <p:sp>
          <p:nvSpPr>
            <p:cNvPr id="50" name="Rectángulo 49"/>
            <p:cNvSpPr/>
            <p:nvPr/>
          </p:nvSpPr>
          <p:spPr>
            <a:xfrm>
              <a:off x="559948" y="4742825"/>
              <a:ext cx="681597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 smtClean="0">
                  <a:latin typeface="Gotham Book" panose="02000604040000020004" pitchFamily="50" charset="0"/>
                  <a:sym typeface="Gotham Book"/>
                </a:rPr>
                <a:t>ANUAL</a:t>
              </a:r>
              <a:endParaRPr lang="es-MX" sz="1000" b="1" dirty="0">
                <a:latin typeface="Gotham Book" panose="02000604040000020004" pitchFamily="50" charset="0"/>
                <a:sym typeface="Gotham Book"/>
              </a:endParaRPr>
            </a:p>
          </p:txBody>
        </p:sp>
      </p:grpSp>
      <p:grpSp>
        <p:nvGrpSpPr>
          <p:cNvPr id="64" name="Grupo 63"/>
          <p:cNvGrpSpPr/>
          <p:nvPr/>
        </p:nvGrpSpPr>
        <p:grpSpPr>
          <a:xfrm>
            <a:off x="2494402" y="3796712"/>
            <a:ext cx="1222963" cy="1222963"/>
            <a:chOff x="1892036" y="3796712"/>
            <a:chExt cx="1222963" cy="1222963"/>
          </a:xfrm>
          <a:noFill/>
        </p:grpSpPr>
        <p:sp>
          <p:nvSpPr>
            <p:cNvPr id="51" name="Rectángulo 50"/>
            <p:cNvSpPr/>
            <p:nvPr/>
          </p:nvSpPr>
          <p:spPr>
            <a:xfrm>
              <a:off x="1892036" y="3796712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1932338" y="3815110"/>
              <a:ext cx="1142357" cy="78996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200" b="1" dirty="0" smtClean="0">
                  <a:latin typeface="Gotham Book" panose="02000604040000020004" pitchFamily="50" charset="0"/>
                  <a:sym typeface="Gotham Book"/>
                </a:rPr>
                <a:t>3,000</a:t>
              </a:r>
            </a:p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Personas en comunidad FACEBOOK</a:t>
              </a:r>
            </a:p>
          </p:txBody>
        </p:sp>
        <p:sp>
          <p:nvSpPr>
            <p:cNvPr id="53" name="Rectángulo 52"/>
            <p:cNvSpPr/>
            <p:nvPr/>
          </p:nvSpPr>
          <p:spPr>
            <a:xfrm>
              <a:off x="2162717" y="4742825"/>
              <a:ext cx="681597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 smtClean="0">
                  <a:latin typeface="Gotham Book" panose="02000604040000020004" pitchFamily="50" charset="0"/>
                  <a:sym typeface="Gotham Book"/>
                </a:rPr>
                <a:t>ANUAL</a:t>
              </a:r>
              <a:endParaRPr lang="es-MX" sz="1000" b="1" dirty="0">
                <a:latin typeface="Gotham Book" panose="02000604040000020004" pitchFamily="50" charset="0"/>
                <a:sym typeface="Gotham Book"/>
              </a:endParaRPr>
            </a:p>
          </p:txBody>
        </p:sp>
      </p:grpSp>
      <p:grpSp>
        <p:nvGrpSpPr>
          <p:cNvPr id="63" name="Grupo 62"/>
          <p:cNvGrpSpPr/>
          <p:nvPr/>
        </p:nvGrpSpPr>
        <p:grpSpPr>
          <a:xfrm>
            <a:off x="3979739" y="3796712"/>
            <a:ext cx="1222963" cy="1222963"/>
            <a:chOff x="3489627" y="3796712"/>
            <a:chExt cx="1222963" cy="1222963"/>
          </a:xfrm>
          <a:noFill/>
        </p:grpSpPr>
        <p:sp>
          <p:nvSpPr>
            <p:cNvPr id="54" name="Rectángulo 53"/>
            <p:cNvSpPr/>
            <p:nvPr/>
          </p:nvSpPr>
          <p:spPr>
            <a:xfrm>
              <a:off x="3489627" y="3796712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55" name="Rectángulo 54"/>
            <p:cNvSpPr/>
            <p:nvPr/>
          </p:nvSpPr>
          <p:spPr>
            <a:xfrm>
              <a:off x="3529929" y="3815110"/>
              <a:ext cx="1142357" cy="78996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200" b="1" dirty="0" smtClean="0">
                  <a:latin typeface="Gotham Book" panose="02000604040000020004" pitchFamily="50" charset="0"/>
                  <a:sym typeface="Gotham Book"/>
                </a:rPr>
                <a:t>1,000</a:t>
              </a:r>
            </a:p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Personas en comunidad INSTAGRAM</a:t>
              </a:r>
            </a:p>
          </p:txBody>
        </p:sp>
        <p:sp>
          <p:nvSpPr>
            <p:cNvPr id="56" name="Rectángulo 55"/>
            <p:cNvSpPr/>
            <p:nvPr/>
          </p:nvSpPr>
          <p:spPr>
            <a:xfrm>
              <a:off x="3760308" y="4742825"/>
              <a:ext cx="681597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 smtClean="0">
                  <a:latin typeface="Gotham Book" panose="02000604040000020004" pitchFamily="50" charset="0"/>
                  <a:sym typeface="Gotham Book"/>
                </a:rPr>
                <a:t>ANUAL</a:t>
              </a:r>
              <a:endParaRPr lang="es-MX" sz="1000" b="1" dirty="0">
                <a:latin typeface="Gotham Book" panose="02000604040000020004" pitchFamily="50" charset="0"/>
                <a:sym typeface="Gotham Book"/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5419085" y="3796712"/>
            <a:ext cx="1222963" cy="1222963"/>
            <a:chOff x="5093906" y="3796712"/>
            <a:chExt cx="1222963" cy="1222963"/>
          </a:xfrm>
          <a:noFill/>
        </p:grpSpPr>
        <p:sp>
          <p:nvSpPr>
            <p:cNvPr id="57" name="Rectángulo 56"/>
            <p:cNvSpPr/>
            <p:nvPr/>
          </p:nvSpPr>
          <p:spPr>
            <a:xfrm>
              <a:off x="5093906" y="3796712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58" name="Rectángulo 57"/>
            <p:cNvSpPr/>
            <p:nvPr/>
          </p:nvSpPr>
          <p:spPr>
            <a:xfrm>
              <a:off x="5093906" y="3815110"/>
              <a:ext cx="1222963" cy="84125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200" b="1" dirty="0" smtClean="0">
                  <a:latin typeface="Gotham Book" panose="02000604040000020004" pitchFamily="50" charset="0"/>
                  <a:sym typeface="Gotham Book"/>
                </a:rPr>
                <a:t>10,000</a:t>
              </a:r>
            </a:p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Personas </a:t>
              </a:r>
            </a:p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trafico adicional al sitio</a:t>
              </a:r>
            </a:p>
          </p:txBody>
        </p:sp>
        <p:sp>
          <p:nvSpPr>
            <p:cNvPr id="59" name="Rectángulo 58"/>
            <p:cNvSpPr/>
            <p:nvPr/>
          </p:nvSpPr>
          <p:spPr>
            <a:xfrm>
              <a:off x="5364587" y="4742825"/>
              <a:ext cx="681597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 smtClean="0">
                  <a:latin typeface="Gotham Book" panose="02000604040000020004" pitchFamily="50" charset="0"/>
                  <a:sym typeface="Gotham Book"/>
                </a:rPr>
                <a:t>ANUAL</a:t>
              </a:r>
              <a:endParaRPr lang="es-MX" sz="1000" b="1" dirty="0">
                <a:latin typeface="Gotham Book" panose="02000604040000020004" pitchFamily="50" charset="0"/>
                <a:sym typeface="Gotham Book"/>
              </a:endParaRPr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6830547" y="3796712"/>
            <a:ext cx="1222963" cy="1222963"/>
            <a:chOff x="6698185" y="3796712"/>
            <a:chExt cx="1222963" cy="1222963"/>
          </a:xfrm>
          <a:noFill/>
        </p:grpSpPr>
        <p:sp>
          <p:nvSpPr>
            <p:cNvPr id="60" name="Rectángulo 59"/>
            <p:cNvSpPr/>
            <p:nvPr/>
          </p:nvSpPr>
          <p:spPr>
            <a:xfrm>
              <a:off x="6698185" y="3796712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6698185" y="3815110"/>
              <a:ext cx="1222963" cy="63607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200" b="1" dirty="0" smtClean="0">
                  <a:latin typeface="Gotham Book" panose="02000604040000020004" pitchFamily="50" charset="0"/>
                  <a:sym typeface="Gotham Book"/>
                </a:rPr>
                <a:t>500</a:t>
              </a:r>
            </a:p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Suscriptores en YouTube</a:t>
              </a:r>
            </a:p>
          </p:txBody>
        </p:sp>
        <p:sp>
          <p:nvSpPr>
            <p:cNvPr id="62" name="Rectángulo 61"/>
            <p:cNvSpPr/>
            <p:nvPr/>
          </p:nvSpPr>
          <p:spPr>
            <a:xfrm>
              <a:off x="6968866" y="4742825"/>
              <a:ext cx="681597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 smtClean="0">
                  <a:latin typeface="Gotham Book" panose="02000604040000020004" pitchFamily="50" charset="0"/>
                  <a:sym typeface="Gotham Book"/>
                </a:rPr>
                <a:t>ANUAL</a:t>
              </a:r>
              <a:endParaRPr lang="es-MX" sz="1000" b="1" dirty="0">
                <a:latin typeface="Gotham Book" panose="02000604040000020004" pitchFamily="50" charset="0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84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/>
          <p:cNvCxnSpPr/>
          <p:nvPr/>
        </p:nvCxnSpPr>
        <p:spPr>
          <a:xfrm>
            <a:off x="914401" y="642003"/>
            <a:ext cx="1833280" cy="0"/>
          </a:xfrm>
          <a:prstGeom prst="line">
            <a:avLst/>
          </a:prstGeom>
          <a:ln w="28575" cmpd="sng">
            <a:solidFill>
              <a:srgbClr val="96C3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2. </a:t>
            </a:r>
            <a:r>
              <a:rPr lang="es-MX" sz="2257" dirty="0" smtClean="0">
                <a:solidFill>
                  <a:sysClr val="window" lastClr="FFFFFF"/>
                </a:solidFill>
              </a:rPr>
              <a:t>Propuesta económica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522672"/>
              </p:ext>
            </p:extLst>
          </p:nvPr>
        </p:nvGraphicFramePr>
        <p:xfrm>
          <a:off x="258744" y="1216694"/>
          <a:ext cx="8634432" cy="1026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8204"/>
                <a:gridCol w="1736333"/>
                <a:gridCol w="1649895"/>
              </a:tblGrid>
              <a:tr h="199156">
                <a:tc>
                  <a:txBody>
                    <a:bodyPr/>
                    <a:lstStyle/>
                    <a:p>
                      <a:pPr algn="ctr"/>
                      <a:r>
                        <a:rPr lang="es-MX" sz="1200" noProof="0" dirty="0" smtClean="0">
                          <a:solidFill>
                            <a:schemeClr val="bg1"/>
                          </a:solidFill>
                          <a:latin typeface="Gotham Book" panose="02000604040000020004" pitchFamily="50" charset="0"/>
                        </a:rPr>
                        <a:t>DESCRIPCIÓN</a:t>
                      </a:r>
                      <a:endParaRPr lang="es-MX" sz="1200" noProof="0" dirty="0">
                        <a:solidFill>
                          <a:schemeClr val="bg1"/>
                        </a:solidFill>
                        <a:latin typeface="Gotham Book" panose="02000604040000020004" pitchFamily="50" charset="0"/>
                      </a:endParaRPr>
                    </a:p>
                  </a:txBody>
                  <a:tcPr marL="69135" marR="69135" marT="34555" marB="34555" anchor="ctr">
                    <a:solidFill>
                      <a:srgbClr val="35792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noProof="0" dirty="0" smtClean="0">
                          <a:solidFill>
                            <a:schemeClr val="bg1"/>
                          </a:solidFill>
                          <a:latin typeface="Gotham Book" panose="02000604040000020004" pitchFamily="50" charset="0"/>
                        </a:rPr>
                        <a:t>COSTO MXP</a:t>
                      </a:r>
                      <a:endParaRPr lang="es-MX" sz="1200" noProof="0" dirty="0">
                        <a:solidFill>
                          <a:schemeClr val="bg1"/>
                        </a:solidFill>
                        <a:latin typeface="Gotham Book" panose="02000604040000020004" pitchFamily="50" charset="0"/>
                      </a:endParaRPr>
                    </a:p>
                  </a:txBody>
                  <a:tcPr marL="69135" marR="69135" marT="34555" marB="34555" anchor="ctr">
                    <a:solidFill>
                      <a:srgbClr val="35792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noProof="0" dirty="0" smtClean="0">
                          <a:solidFill>
                            <a:schemeClr val="bg1"/>
                          </a:solidFill>
                          <a:latin typeface="Gotham Book" panose="02000604040000020004" pitchFamily="50" charset="0"/>
                        </a:rPr>
                        <a:t>PERIODO</a:t>
                      </a:r>
                      <a:endParaRPr lang="es-MX" sz="1200" noProof="0" dirty="0">
                        <a:solidFill>
                          <a:schemeClr val="bg1"/>
                        </a:solidFill>
                        <a:latin typeface="Gotham Book" panose="02000604040000020004" pitchFamily="50" charset="0"/>
                      </a:endParaRPr>
                    </a:p>
                  </a:txBody>
                  <a:tcPr marL="69135" marR="69135" marT="34555" marB="34555" anchor="ctr">
                    <a:solidFill>
                      <a:srgbClr val="35792A"/>
                    </a:solidFill>
                  </a:tcPr>
                </a:tc>
              </a:tr>
              <a:tr h="387384">
                <a:tc>
                  <a:txBody>
                    <a:bodyPr/>
                    <a:lstStyle/>
                    <a:p>
                      <a:pPr marL="362798" marR="0" lvl="1" indent="0" algn="l" defTabSz="925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MX" sz="1000" b="1" i="0" u="none" strike="noStrike" kern="1200" cap="none" spc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Iguala de servicios de comunicación digital social media:</a:t>
                      </a:r>
                    </a:p>
                  </a:txBody>
                  <a:tcPr marL="69135" marR="69135" marT="34555" marB="3455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00" b="1" noProof="0" dirty="0" smtClean="0">
                          <a:solidFill>
                            <a:srgbClr val="000000"/>
                          </a:solidFill>
                          <a:latin typeface="Gotham Bold" pitchFamily="50" charset="0"/>
                        </a:rPr>
                        <a:t>$0.00 </a:t>
                      </a:r>
                      <a:r>
                        <a:rPr lang="es-MX" sz="1000" b="1" noProof="0" dirty="0" smtClean="0">
                          <a:solidFill>
                            <a:srgbClr val="000000"/>
                          </a:solidFill>
                          <a:latin typeface="Gotham Bold" pitchFamily="50" charset="0"/>
                        </a:rPr>
                        <a:t>+ IVA</a:t>
                      </a:r>
                      <a:endParaRPr lang="es-MX" sz="1000" b="1" noProof="0" dirty="0">
                        <a:solidFill>
                          <a:srgbClr val="000000"/>
                        </a:solidFill>
                        <a:latin typeface="Gotham Bold" pitchFamily="50" charset="0"/>
                      </a:endParaRPr>
                    </a:p>
                  </a:txBody>
                  <a:tcPr marL="69135" marR="69135" marT="34555" marB="3455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62798" rtl="0" eaLnBrk="1" latinLnBrk="0" hangingPunct="1"/>
                      <a:r>
                        <a:rPr lang="es-MX" sz="1000" kern="1200" noProof="0" dirty="0" smtClean="0">
                          <a:solidFill>
                            <a:srgbClr val="000000"/>
                          </a:solidFill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Anual</a:t>
                      </a:r>
                      <a:endParaRPr lang="es-MX" sz="1000" kern="1200" noProof="0" dirty="0">
                        <a:solidFill>
                          <a:srgbClr val="000000"/>
                        </a:solidFill>
                        <a:latin typeface="Gotham Book" panose="02000604040000020004" pitchFamily="50" charset="0"/>
                        <a:ea typeface="+mn-ea"/>
                        <a:cs typeface="+mn-cs"/>
                      </a:endParaRPr>
                    </a:p>
                  </a:txBody>
                  <a:tcPr marL="69135" marR="69135" marT="34555" marB="34555" anchor="ctr">
                    <a:solidFill>
                      <a:srgbClr val="F2F2F2"/>
                    </a:solidFill>
                  </a:tcPr>
                </a:tc>
              </a:tr>
              <a:tr h="387384">
                <a:tc>
                  <a:txBody>
                    <a:bodyPr/>
                    <a:lstStyle/>
                    <a:p>
                      <a:pPr marL="92075" marR="0" lvl="1" indent="0" algn="l" defTabSz="925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MX" sz="1000" b="1" i="0" u="none" strike="noStrike" kern="1200" cap="none" spc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Sucess</a:t>
                      </a:r>
                      <a:r>
                        <a:rPr lang="es-MX" sz="1000" b="1" i="0" u="none" strike="noStrike" kern="1200" cap="none" spc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MX" sz="1000" b="1" i="0" u="none" strike="noStrike" kern="1200" cap="none" spc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Fee</a:t>
                      </a:r>
                      <a:r>
                        <a:rPr lang="es-MX" sz="1000" b="1" i="0" u="none" strike="noStrike" kern="1200" cap="none" spc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 anual de resultados, al rebasar en 10% las métricas prometidas</a:t>
                      </a:r>
                    </a:p>
                  </a:txBody>
                  <a:tcPr marL="69135" marR="69135" marT="34555" marB="3455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00" b="1" noProof="0" smtClean="0">
                          <a:solidFill>
                            <a:srgbClr val="000000"/>
                          </a:solidFill>
                          <a:latin typeface="Gotham Bold" pitchFamily="50" charset="0"/>
                        </a:rPr>
                        <a:t>$0.00 </a:t>
                      </a:r>
                      <a:r>
                        <a:rPr lang="es-MX" sz="1000" b="1" noProof="0" dirty="0" smtClean="0">
                          <a:solidFill>
                            <a:srgbClr val="000000"/>
                          </a:solidFill>
                          <a:latin typeface="Gotham Bold" pitchFamily="50" charset="0"/>
                        </a:rPr>
                        <a:t>+ IVA</a:t>
                      </a:r>
                      <a:endParaRPr lang="es-MX" sz="1000" b="1" noProof="0" dirty="0">
                        <a:solidFill>
                          <a:srgbClr val="000000"/>
                        </a:solidFill>
                        <a:latin typeface="Gotham Bold" pitchFamily="50" charset="0"/>
                      </a:endParaRPr>
                    </a:p>
                  </a:txBody>
                  <a:tcPr marL="69135" marR="69135" marT="34555" marB="3455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62798" rtl="0" eaLnBrk="1" latinLnBrk="0" hangingPunct="1"/>
                      <a:r>
                        <a:rPr lang="es-MX" sz="1000" kern="1200" noProof="0" dirty="0" smtClean="0">
                          <a:solidFill>
                            <a:srgbClr val="000000"/>
                          </a:solidFill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Al termino de los 9 meses</a:t>
                      </a:r>
                      <a:endParaRPr lang="es-MX" sz="1000" kern="1200" noProof="0" dirty="0">
                        <a:solidFill>
                          <a:srgbClr val="000000"/>
                        </a:solidFill>
                        <a:latin typeface="Gotham Book" panose="02000604040000020004" pitchFamily="50" charset="0"/>
                        <a:ea typeface="+mn-ea"/>
                        <a:cs typeface="+mn-cs"/>
                      </a:endParaRPr>
                    </a:p>
                  </a:txBody>
                  <a:tcPr marL="69135" marR="69135" marT="34555" marB="34555" anchor="ctr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2" name="Rectángulo 11"/>
          <p:cNvSpPr/>
          <p:nvPr/>
        </p:nvSpPr>
        <p:spPr>
          <a:xfrm>
            <a:off x="258743" y="3732870"/>
            <a:ext cx="8634432" cy="13397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 dirty="0">
              <a:solidFill>
                <a:prstClr val="white"/>
              </a:solidFill>
              <a:latin typeface="Gotham Book" panose="02000604040000020004" pitchFamily="50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58743" y="2281064"/>
            <a:ext cx="8634432" cy="1408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 dirty="0">
              <a:solidFill>
                <a:prstClr val="white"/>
              </a:solidFill>
              <a:latin typeface="Gotham Book" panose="02000604040000020004" pitchFamily="50" charset="0"/>
            </a:endParaRPr>
          </a:p>
        </p:txBody>
      </p:sp>
      <p:sp>
        <p:nvSpPr>
          <p:cNvPr id="14" name="Marcador de contenido 2"/>
          <p:cNvSpPr txBox="1">
            <a:spLocks/>
          </p:cNvSpPr>
          <p:nvPr/>
        </p:nvSpPr>
        <p:spPr>
          <a:xfrm>
            <a:off x="719193" y="2269694"/>
            <a:ext cx="3664086" cy="1404256"/>
          </a:xfrm>
          <a:prstGeom prst="rect">
            <a:avLst/>
          </a:prstGeom>
        </p:spPr>
        <p:txBody>
          <a:bodyPr anchor="t">
            <a:noAutofit/>
          </a:bodyPr>
          <a:lstStyle>
            <a:lvl1pPr marL="272098" indent="-2720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2539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1pPr>
            <a:lvl2pPr marL="589546" indent="-226749" algn="l" defTabSz="362798" rtl="0" eaLnBrk="1" latinLnBrk="0" hangingPunct="1">
              <a:spcBef>
                <a:spcPct val="20000"/>
              </a:spcBef>
              <a:buFont typeface="Arial"/>
              <a:buChar char="–"/>
              <a:defRPr sz="2201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2pPr>
            <a:lvl3pPr marL="906994" indent="-1813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1919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3pPr>
            <a:lvl4pPr marL="1269791" indent="-181398" algn="l" defTabSz="362798" rtl="0" eaLnBrk="1" latinLnBrk="0" hangingPunct="1">
              <a:spcBef>
                <a:spcPct val="20000"/>
              </a:spcBef>
              <a:buFont typeface="Arial"/>
              <a:buChar char="–"/>
              <a:defRPr sz="1580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4pPr>
            <a:lvl5pPr marL="1632589" indent="-181398" algn="l" defTabSz="362798" rtl="0" eaLnBrk="1" latinLnBrk="0" hangingPunct="1">
              <a:spcBef>
                <a:spcPct val="20000"/>
              </a:spcBef>
              <a:buFont typeface="Arial"/>
              <a:buChar char="»"/>
              <a:defRPr sz="1580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5pPr>
            <a:lvl6pPr marL="1995387" indent="-1813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58184" indent="-1813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0982" indent="-1813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3779" indent="-1813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1" indent="0" defTabSz="457200">
              <a:lnSpc>
                <a:spcPct val="200000"/>
              </a:lnSpc>
              <a:buFont typeface="Arial"/>
              <a:buNone/>
            </a:pPr>
            <a:r>
              <a:rPr lang="en-US" sz="1000" b="1" dirty="0" err="1" smtClean="0">
                <a:solidFill>
                  <a:sysClr val="windowText" lastClr="000000"/>
                </a:solidFill>
                <a:latin typeface="Gotham Medium" panose="02000604030000020004" pitchFamily="50" charset="0"/>
              </a:rPr>
              <a:t>Incluye</a:t>
            </a:r>
            <a:r>
              <a:rPr lang="en-US" sz="1000" b="1" dirty="0" smtClean="0">
                <a:solidFill>
                  <a:sysClr val="windowText" lastClr="000000"/>
                </a:solidFill>
                <a:latin typeface="Gotham Medium" panose="02000604030000020004" pitchFamily="50" charset="0"/>
              </a:rPr>
              <a:t>:</a:t>
            </a:r>
            <a:endParaRPr lang="en-US" sz="1000" dirty="0">
              <a:solidFill>
                <a:sysClr val="windowText" lastClr="000000"/>
              </a:solidFill>
              <a:latin typeface="Gotham Book" panose="02000604040000020004" pitchFamily="50" charset="0"/>
            </a:endParaRPr>
          </a:p>
          <a:p>
            <a:pPr marL="5524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s-MX" sz="1000" dirty="0" smtClean="0">
              <a:solidFill>
                <a:sysClr val="windowText" lastClr="000000"/>
              </a:solidFill>
              <a:latin typeface="Gotham Book" panose="02000604040000020004" pitchFamily="50" charset="0"/>
              <a:sym typeface="Calibri"/>
            </a:endParaRPr>
          </a:p>
          <a:p>
            <a:pPr marL="5524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s-MX" sz="1000" dirty="0" smtClean="0">
                <a:solidFill>
                  <a:sysClr val="windowText" lastClr="000000"/>
                </a:solidFill>
                <a:latin typeface="Gotham Book" panose="02000604040000020004" pitchFamily="50" charset="0"/>
                <a:sym typeface="Calibri"/>
              </a:rPr>
              <a:t>Generación </a:t>
            </a:r>
            <a:r>
              <a:rPr lang="es-MX" sz="1000" dirty="0">
                <a:solidFill>
                  <a:sysClr val="windowText" lastClr="000000"/>
                </a:solidFill>
                <a:latin typeface="Gotham Book" panose="02000604040000020004" pitchFamily="50" charset="0"/>
                <a:sym typeface="Calibri"/>
              </a:rPr>
              <a:t>de contenido</a:t>
            </a:r>
          </a:p>
          <a:p>
            <a:pPr marL="5524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s-MX" sz="1000" dirty="0" smtClean="0">
                <a:solidFill>
                  <a:sysClr val="windowText" lastClr="000000"/>
                </a:solidFill>
                <a:latin typeface="Gotham Book" panose="02000604040000020004" pitchFamily="50" charset="0"/>
                <a:sym typeface="Calibri"/>
              </a:rPr>
              <a:t>Administración </a:t>
            </a:r>
            <a:r>
              <a:rPr lang="es-MX" sz="1000" dirty="0">
                <a:solidFill>
                  <a:sysClr val="windowText" lastClr="000000"/>
                </a:solidFill>
                <a:latin typeface="Gotham Book" panose="02000604040000020004" pitchFamily="50" charset="0"/>
                <a:sym typeface="Calibri"/>
              </a:rPr>
              <a:t>de redes</a:t>
            </a:r>
          </a:p>
        </p:txBody>
      </p:sp>
      <p:sp>
        <p:nvSpPr>
          <p:cNvPr id="15" name="Marcador de contenido 2"/>
          <p:cNvSpPr txBox="1">
            <a:spLocks/>
          </p:cNvSpPr>
          <p:nvPr/>
        </p:nvSpPr>
        <p:spPr>
          <a:xfrm>
            <a:off x="4731100" y="2269694"/>
            <a:ext cx="4059335" cy="1404256"/>
          </a:xfrm>
          <a:prstGeom prst="rect">
            <a:avLst/>
          </a:prstGeom>
        </p:spPr>
        <p:txBody>
          <a:bodyPr anchor="t">
            <a:noAutofit/>
          </a:bodyPr>
          <a:lstStyle>
            <a:lvl1pPr marL="272098" indent="-2720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2539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1pPr>
            <a:lvl2pPr marL="589546" indent="-226749" algn="l" defTabSz="362798" rtl="0" eaLnBrk="1" latinLnBrk="0" hangingPunct="1">
              <a:spcBef>
                <a:spcPct val="20000"/>
              </a:spcBef>
              <a:buFont typeface="Arial"/>
              <a:buChar char="–"/>
              <a:defRPr sz="2201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2pPr>
            <a:lvl3pPr marL="906994" indent="-1813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1919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3pPr>
            <a:lvl4pPr marL="1269791" indent="-181398" algn="l" defTabSz="362798" rtl="0" eaLnBrk="1" latinLnBrk="0" hangingPunct="1">
              <a:spcBef>
                <a:spcPct val="20000"/>
              </a:spcBef>
              <a:buFont typeface="Arial"/>
              <a:buChar char="–"/>
              <a:defRPr sz="1580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4pPr>
            <a:lvl5pPr marL="1632589" indent="-181398" algn="l" defTabSz="362798" rtl="0" eaLnBrk="1" latinLnBrk="0" hangingPunct="1">
              <a:spcBef>
                <a:spcPct val="20000"/>
              </a:spcBef>
              <a:buFont typeface="Arial"/>
              <a:buChar char="»"/>
              <a:defRPr sz="1580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5pPr>
            <a:lvl6pPr marL="1995387" indent="-1813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58184" indent="-1813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0982" indent="-1813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3779" indent="-1813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1" indent="0" defTabSz="457200">
              <a:lnSpc>
                <a:spcPct val="120000"/>
              </a:lnSpc>
              <a:buFont typeface="Arial"/>
              <a:buNone/>
            </a:pPr>
            <a:r>
              <a:rPr lang="en-US" sz="1000" b="1" dirty="0" smtClean="0">
                <a:solidFill>
                  <a:sysClr val="windowText" lastClr="000000"/>
                </a:solidFill>
                <a:latin typeface="Gotham Medium" panose="02000604030000020004" pitchFamily="50" charset="0"/>
              </a:rPr>
              <a:t>No </a:t>
            </a:r>
            <a:r>
              <a:rPr lang="en-US" sz="1000" b="1" dirty="0" err="1" smtClean="0">
                <a:solidFill>
                  <a:sysClr val="windowText" lastClr="000000"/>
                </a:solidFill>
                <a:latin typeface="Gotham Medium" panose="02000604030000020004" pitchFamily="50" charset="0"/>
              </a:rPr>
              <a:t>incluye</a:t>
            </a:r>
            <a:r>
              <a:rPr lang="en-US" sz="1000" b="1" dirty="0" smtClean="0">
                <a:solidFill>
                  <a:sysClr val="windowText" lastClr="000000"/>
                </a:solidFill>
                <a:latin typeface="Gotham Medium" panose="02000604030000020004" pitchFamily="50" charset="0"/>
              </a:rPr>
              <a:t>:</a:t>
            </a:r>
            <a:endParaRPr lang="en-US" sz="1000" b="1" dirty="0">
              <a:solidFill>
                <a:sysClr val="windowText" lastClr="000000"/>
              </a:solidFill>
              <a:latin typeface="Gotham Medium" panose="02000604030000020004" pitchFamily="50" charset="0"/>
            </a:endParaRPr>
          </a:p>
          <a:p>
            <a:pPr marL="5524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000" b="1" dirty="0" smtClean="0">
                <a:solidFill>
                  <a:sysClr val="windowText" lastClr="000000"/>
                </a:solidFill>
                <a:latin typeface="Gotham Bold" pitchFamily="50" charset="0"/>
              </a:rPr>
              <a:t>Inversión </a:t>
            </a:r>
            <a:r>
              <a:rPr lang="es-ES" sz="1000" b="1" dirty="0">
                <a:solidFill>
                  <a:sysClr val="windowText" lastClr="000000"/>
                </a:solidFill>
                <a:latin typeface="Gotham Bold" pitchFamily="50" charset="0"/>
              </a:rPr>
              <a:t>de pautas digitales</a:t>
            </a:r>
            <a:r>
              <a:rPr lang="es-ES" sz="1000" b="1" dirty="0" smtClean="0">
                <a:solidFill>
                  <a:sysClr val="windowText" lastClr="000000"/>
                </a:solidFill>
                <a:latin typeface="Gotham Bold" pitchFamily="50" charset="0"/>
              </a:rPr>
              <a:t>. Se </a:t>
            </a:r>
            <a:r>
              <a:rPr lang="es-ES" sz="1000" b="1" dirty="0" err="1" smtClean="0">
                <a:solidFill>
                  <a:sysClr val="windowText" lastClr="000000"/>
                </a:solidFill>
                <a:latin typeface="Gotham Bold" pitchFamily="50" charset="0"/>
              </a:rPr>
              <a:t>suguiere</a:t>
            </a:r>
            <a:r>
              <a:rPr lang="es-ES" sz="1000" b="1" dirty="0" smtClean="0">
                <a:solidFill>
                  <a:sysClr val="windowText" lastClr="000000"/>
                </a:solidFill>
                <a:latin typeface="Gotham Bold" pitchFamily="50" charset="0"/>
              </a:rPr>
              <a:t> un mínimo de $20 mil pesos mensuales</a:t>
            </a:r>
            <a:endParaRPr lang="es-ES" sz="1000" b="1" dirty="0">
              <a:solidFill>
                <a:sysClr val="windowText" lastClr="000000"/>
              </a:solidFill>
              <a:latin typeface="Gotham Bold" pitchFamily="50" charset="0"/>
            </a:endParaRPr>
          </a:p>
          <a:p>
            <a:pPr marL="5524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000" dirty="0" smtClean="0">
                <a:solidFill>
                  <a:sysClr val="windowText" lastClr="000000"/>
                </a:solidFill>
                <a:latin typeface="Gotham Book" panose="02000604040000020004" pitchFamily="50" charset="0"/>
              </a:rPr>
              <a:t>Impresiones o materiales promocionales.</a:t>
            </a:r>
            <a:endParaRPr lang="es-ES" sz="1000" dirty="0">
              <a:solidFill>
                <a:sysClr val="windowText" lastClr="000000"/>
              </a:solidFill>
              <a:latin typeface="Gotham Book" panose="02000604040000020004" pitchFamily="50" charset="0"/>
            </a:endParaRPr>
          </a:p>
          <a:p>
            <a:pPr marL="5524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000" dirty="0" smtClean="0">
                <a:solidFill>
                  <a:sysClr val="windowText" lastClr="000000"/>
                </a:solidFill>
                <a:latin typeface="Gotham Book" panose="02000604040000020004" pitchFamily="50" charset="0"/>
              </a:rPr>
              <a:t>Diseño </a:t>
            </a:r>
            <a:r>
              <a:rPr lang="es-ES" sz="1000" dirty="0">
                <a:solidFill>
                  <a:sysClr val="windowText" lastClr="000000"/>
                </a:solidFill>
                <a:latin typeface="Gotham Book" panose="02000604040000020004" pitchFamily="50" charset="0"/>
              </a:rPr>
              <a:t>gráfico fuera de estrategia</a:t>
            </a:r>
            <a:r>
              <a:rPr lang="es-ES" sz="1000" dirty="0" smtClean="0">
                <a:solidFill>
                  <a:sysClr val="windowText" lastClr="000000"/>
                </a:solidFill>
                <a:latin typeface="Gotham Book" panose="02000604040000020004" pitchFamily="50" charset="0"/>
              </a:rPr>
              <a:t>.</a:t>
            </a:r>
          </a:p>
          <a:p>
            <a:pPr marL="5524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000" dirty="0" smtClean="0">
                <a:solidFill>
                  <a:sysClr val="windowText" lastClr="000000"/>
                </a:solidFill>
                <a:latin typeface="Gotham Book" panose="02000604040000020004" pitchFamily="50" charset="0"/>
              </a:rPr>
              <a:t>Programación avanzada.</a:t>
            </a:r>
          </a:p>
        </p:txBody>
      </p:sp>
      <p:sp>
        <p:nvSpPr>
          <p:cNvPr id="17" name="Marcador de contenido 2"/>
          <p:cNvSpPr txBox="1">
            <a:spLocks/>
          </p:cNvSpPr>
          <p:nvPr/>
        </p:nvSpPr>
        <p:spPr>
          <a:xfrm>
            <a:off x="250825" y="3801594"/>
            <a:ext cx="8642350" cy="11728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72098" indent="-2720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2539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1pPr>
            <a:lvl2pPr marL="589546" indent="-226749" algn="l" defTabSz="362798" rtl="0" eaLnBrk="1" latinLnBrk="0" hangingPunct="1">
              <a:spcBef>
                <a:spcPct val="20000"/>
              </a:spcBef>
              <a:buFont typeface="Arial"/>
              <a:buChar char="–"/>
              <a:defRPr sz="2201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2pPr>
            <a:lvl3pPr marL="906994" indent="-1813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1919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3pPr>
            <a:lvl4pPr marL="1269791" indent="-181398" algn="l" defTabSz="362798" rtl="0" eaLnBrk="1" latinLnBrk="0" hangingPunct="1">
              <a:spcBef>
                <a:spcPct val="20000"/>
              </a:spcBef>
              <a:buFont typeface="Arial"/>
              <a:buChar char="–"/>
              <a:defRPr sz="1580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4pPr>
            <a:lvl5pPr marL="1632589" indent="-181398" algn="l" defTabSz="362798" rtl="0" eaLnBrk="1" latinLnBrk="0" hangingPunct="1">
              <a:spcBef>
                <a:spcPct val="20000"/>
              </a:spcBef>
              <a:buFont typeface="Arial"/>
              <a:buChar char="»"/>
              <a:defRPr sz="1580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5pPr>
            <a:lvl6pPr marL="1995387" indent="-1813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58184" indent="-1813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0982" indent="-1813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3779" indent="-1813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098" lvl="1" indent="-272098">
              <a:buFont typeface="Arial"/>
              <a:buChar char="•"/>
            </a:pPr>
            <a:r>
              <a:rPr lang="es-MX" sz="1000" dirty="0">
                <a:latin typeface="Gotham Book" panose="02000604040000020004" pitchFamily="50" charset="0"/>
              </a:rPr>
              <a:t>Al termino del periodo de </a:t>
            </a:r>
            <a:r>
              <a:rPr lang="es-MX" sz="1000" dirty="0" smtClean="0">
                <a:latin typeface="Gotham Book" panose="02000604040000020004" pitchFamily="50" charset="0"/>
              </a:rPr>
              <a:t>9 meses </a:t>
            </a:r>
            <a:r>
              <a:rPr lang="es-MX" sz="1000" dirty="0">
                <a:latin typeface="Gotham Book" panose="02000604040000020004" pitchFamily="50" charset="0"/>
              </a:rPr>
              <a:t>y con base en la evaluación del desempeño </a:t>
            </a:r>
            <a:r>
              <a:rPr lang="es-MX" sz="1000" dirty="0" smtClean="0">
                <a:latin typeface="Gotham Book" panose="02000604040000020004" pitchFamily="50" charset="0"/>
              </a:rPr>
              <a:t>(alcance </a:t>
            </a:r>
            <a:r>
              <a:rPr lang="es-MX" sz="1000" dirty="0">
                <a:latin typeface="Gotham Book" panose="02000604040000020004" pitchFamily="50" charset="0"/>
              </a:rPr>
              <a:t>de las métricas </a:t>
            </a:r>
            <a:r>
              <a:rPr lang="es-MX" sz="1000" dirty="0" smtClean="0">
                <a:latin typeface="Gotham Book" panose="02000604040000020004" pitchFamily="50" charset="0"/>
              </a:rPr>
              <a:t>objetivo), </a:t>
            </a:r>
            <a:r>
              <a:rPr lang="es-MX" sz="1000" dirty="0">
                <a:latin typeface="Gotham Book" panose="02000604040000020004" pitchFamily="50" charset="0"/>
              </a:rPr>
              <a:t>ambas partes revisarán el valor de la iguala </a:t>
            </a:r>
            <a:r>
              <a:rPr lang="es-MX" sz="1000" dirty="0" smtClean="0">
                <a:latin typeface="Gotham Book" panose="02000604040000020004" pitchFamily="50" charset="0"/>
              </a:rPr>
              <a:t>considerando </a:t>
            </a:r>
            <a:r>
              <a:rPr lang="es-MX" sz="1000" dirty="0">
                <a:latin typeface="Gotham Book" panose="02000604040000020004" pitchFamily="50" charset="0"/>
              </a:rPr>
              <a:t>un aumento en los servicios </a:t>
            </a:r>
            <a:r>
              <a:rPr lang="es-MX" sz="1000" dirty="0" smtClean="0">
                <a:latin typeface="Gotham Book" panose="02000604040000020004" pitchFamily="50" charset="0"/>
              </a:rPr>
              <a:t>2021</a:t>
            </a:r>
          </a:p>
          <a:p>
            <a:pPr marL="272098" lvl="1" indent="-272098">
              <a:buFont typeface="Arial"/>
              <a:buChar char="•"/>
            </a:pPr>
            <a:endParaRPr lang="es-MX" sz="1000" dirty="0">
              <a:latin typeface="Gotham Book" panose="02000604040000020004" pitchFamily="50" charset="0"/>
            </a:endParaRPr>
          </a:p>
          <a:p>
            <a:r>
              <a:rPr lang="es-MX" altLang="es-MX" sz="1000" dirty="0">
                <a:latin typeface="Gotham Book" panose="02000604040000020004" pitchFamily="50" charset="0"/>
              </a:rPr>
              <a:t>La ejecución del plan anterior tiene una duración de </a:t>
            </a:r>
            <a:r>
              <a:rPr lang="es-MX" altLang="es-MX" sz="1000" dirty="0" smtClean="0">
                <a:latin typeface="Gotham Book" panose="02000604040000020004" pitchFamily="50" charset="0"/>
              </a:rPr>
              <a:t>9 meses</a:t>
            </a:r>
            <a:endParaRPr lang="es-MX" altLang="es-MX" sz="1000" dirty="0">
              <a:latin typeface="Gotham Book" panose="02000604040000020004" pitchFamily="50" charset="0"/>
            </a:endParaRPr>
          </a:p>
          <a:p>
            <a:endParaRPr lang="es-MX" altLang="es-MX" sz="1000" dirty="0" smtClean="0">
              <a:latin typeface="Gotham Book" panose="02000604040000020004" pitchFamily="50" charset="0"/>
            </a:endParaRPr>
          </a:p>
          <a:p>
            <a:r>
              <a:rPr lang="es-MX" altLang="es-MX" sz="1000" dirty="0" smtClean="0">
                <a:latin typeface="Gotham Book" panose="02000604040000020004" pitchFamily="50" charset="0"/>
              </a:rPr>
              <a:t>Los </a:t>
            </a:r>
            <a:r>
              <a:rPr lang="es-MX" altLang="es-MX" sz="1000" dirty="0">
                <a:latin typeface="Gotham Book" panose="02000604040000020004" pitchFamily="50" charset="0"/>
              </a:rPr>
              <a:t>costos anteriores no incluyen </a:t>
            </a:r>
            <a:r>
              <a:rPr lang="es-MX" altLang="es-MX" sz="1000" dirty="0" smtClean="0">
                <a:latin typeface="Gotham Book" panose="02000604040000020004" pitchFamily="50" charset="0"/>
              </a:rPr>
              <a:t>IVA</a:t>
            </a:r>
            <a:endParaRPr lang="es-MX" sz="1000" dirty="0" smtClean="0">
              <a:solidFill>
                <a:sysClr val="windowText" lastClr="000000"/>
              </a:solidFill>
              <a:latin typeface="Gotham Book" panose="02000604040000020004" pitchFamily="50" charset="0"/>
            </a:endParaRPr>
          </a:p>
        </p:txBody>
      </p:sp>
      <p:sp>
        <p:nvSpPr>
          <p:cNvPr id="18" name="Marcador de contenido 2"/>
          <p:cNvSpPr txBox="1">
            <a:spLocks/>
          </p:cNvSpPr>
          <p:nvPr/>
        </p:nvSpPr>
        <p:spPr>
          <a:xfrm>
            <a:off x="287338" y="765528"/>
            <a:ext cx="8605837" cy="404376"/>
          </a:xfrm>
          <a:prstGeom prst="rect">
            <a:avLst/>
          </a:prstGeom>
        </p:spPr>
        <p:txBody>
          <a:bodyPr anchor="t">
            <a:noAutofit/>
          </a:bodyPr>
          <a:lstStyle>
            <a:lvl1pPr marL="272098" indent="-2720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2539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1pPr>
            <a:lvl2pPr marL="589546" indent="-226749" algn="l" defTabSz="362798" rtl="0" eaLnBrk="1" latinLnBrk="0" hangingPunct="1">
              <a:spcBef>
                <a:spcPct val="20000"/>
              </a:spcBef>
              <a:buFont typeface="Arial"/>
              <a:buChar char="–"/>
              <a:defRPr sz="2201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2pPr>
            <a:lvl3pPr marL="906994" indent="-1813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1919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3pPr>
            <a:lvl4pPr marL="1269791" indent="-181398" algn="l" defTabSz="362798" rtl="0" eaLnBrk="1" latinLnBrk="0" hangingPunct="1">
              <a:spcBef>
                <a:spcPct val="20000"/>
              </a:spcBef>
              <a:buFont typeface="Arial"/>
              <a:buChar char="–"/>
              <a:defRPr sz="1580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4pPr>
            <a:lvl5pPr marL="1632589" indent="-181398" algn="l" defTabSz="362798" rtl="0" eaLnBrk="1" latinLnBrk="0" hangingPunct="1">
              <a:spcBef>
                <a:spcPct val="20000"/>
              </a:spcBef>
              <a:buFont typeface="Arial"/>
              <a:buChar char="»"/>
              <a:defRPr sz="1580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5pPr>
            <a:lvl6pPr marL="1995387" indent="-1813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58184" indent="-1813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0982" indent="-1813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3779" indent="-181398" algn="l" defTabSz="362798" rtl="0" eaLnBrk="1" latinLnBrk="0" hangingPunct="1">
              <a:spcBef>
                <a:spcPct val="20000"/>
              </a:spcBef>
              <a:buFont typeface="Arial"/>
              <a:buChar char="•"/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1" indent="0" defTabSz="457200">
              <a:lnSpc>
                <a:spcPct val="200000"/>
              </a:lnSpc>
              <a:buFont typeface="Arial"/>
              <a:buNone/>
            </a:pPr>
            <a:r>
              <a:rPr lang="es-MX" sz="1000" b="1" dirty="0" smtClean="0">
                <a:solidFill>
                  <a:sysClr val="windowText" lastClr="000000"/>
                </a:solidFill>
                <a:latin typeface="Gotham Medium" panose="02000604030000020004" pitchFamily="50" charset="0"/>
              </a:rPr>
              <a:t>El proyecto descrito tiene los siguientes costos:</a:t>
            </a:r>
            <a:endParaRPr lang="es-MX" sz="1000" dirty="0">
              <a:solidFill>
                <a:sysClr val="windowText" lastClr="000000"/>
              </a:solidFill>
              <a:latin typeface="Gotham Book" panose="02000604040000020004" pitchFamily="50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482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894217" y="3214779"/>
            <a:ext cx="1355563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362798"/>
            <a:r>
              <a:rPr lang="es-MX" sz="1200" b="1" dirty="0">
                <a:solidFill>
                  <a:schemeClr val="bg1"/>
                </a:solidFill>
                <a:latin typeface="Gotham Book" panose="02000604040000020004" pitchFamily="50" charset="0"/>
              </a:rPr>
              <a:t>extrategia</a:t>
            </a:r>
            <a:r>
              <a:rPr lang="es-MX" sz="1200" dirty="0">
                <a:solidFill>
                  <a:schemeClr val="bg1"/>
                </a:solidFill>
                <a:latin typeface="Gotham Book" panose="02000604040000020004" pitchFamily="50" charset="0"/>
              </a:rPr>
              <a:t>.com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13" y="2196562"/>
            <a:ext cx="3721573" cy="75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4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marL="0" marR="0" lvl="0" indent="0" algn="l" defTabSz="36279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257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otham Thin"/>
                <a:ea typeface="+mj-ea"/>
              </a:rPr>
              <a:t>Matriz</a:t>
            </a:r>
            <a:r>
              <a:rPr kumimoji="0" lang="es-MX" sz="2257" b="0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otham Thin"/>
                <a:ea typeface="+mj-ea"/>
              </a:rPr>
              <a:t> de resultados</a:t>
            </a:r>
            <a:endParaRPr kumimoji="0" lang="es-MX" sz="2257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Gotham Bold" pitchFamily="50" charset="0"/>
              <a:ea typeface="+mj-ea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49402" y="828251"/>
            <a:ext cx="1222963" cy="1222963"/>
            <a:chOff x="287338" y="828251"/>
            <a:chExt cx="1222963" cy="1222963"/>
          </a:xfrm>
          <a:noFill/>
        </p:grpSpPr>
        <p:sp>
          <p:nvSpPr>
            <p:cNvPr id="2" name="Rectángulo 1"/>
            <p:cNvSpPr/>
            <p:nvPr/>
          </p:nvSpPr>
          <p:spPr>
            <a:xfrm>
              <a:off x="287338" y="828251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327640" y="872297"/>
              <a:ext cx="1142357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2000" b="1" dirty="0" smtClean="0">
                  <a:latin typeface="Gotham Book" panose="02000604040000020004" pitchFamily="50" charset="0"/>
                  <a:sym typeface="Gotham Book"/>
                </a:rPr>
                <a:t>4 </a:t>
              </a: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contenidos de blog</a:t>
              </a:r>
            </a:p>
          </p:txBody>
        </p:sp>
        <p:sp>
          <p:nvSpPr>
            <p:cNvPr id="3" name="Rectángulo 2"/>
            <p:cNvSpPr/>
            <p:nvPr/>
          </p:nvSpPr>
          <p:spPr>
            <a:xfrm>
              <a:off x="503105" y="1779819"/>
              <a:ext cx="867545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>
                  <a:latin typeface="Gotham Book" panose="02000604040000020004" pitchFamily="50" charset="0"/>
                  <a:sym typeface="Gotham Book"/>
                </a:rPr>
                <a:t>MENSUAL</a:t>
              </a: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2972700" y="828251"/>
            <a:ext cx="1222963" cy="1222963"/>
            <a:chOff x="1725257" y="828251"/>
            <a:chExt cx="1222963" cy="1222963"/>
          </a:xfrm>
          <a:noFill/>
        </p:grpSpPr>
        <p:sp>
          <p:nvSpPr>
            <p:cNvPr id="11" name="Rectángulo 10"/>
            <p:cNvSpPr/>
            <p:nvPr/>
          </p:nvSpPr>
          <p:spPr>
            <a:xfrm>
              <a:off x="1725257" y="828251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1765559" y="908205"/>
              <a:ext cx="1142357" cy="63607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200" b="1" dirty="0" smtClean="0">
                  <a:latin typeface="Gotham Book" panose="02000604040000020004" pitchFamily="50" charset="0"/>
                  <a:sym typeface="Gotham Book"/>
                </a:rPr>
                <a:t>CONTINUO</a:t>
              </a:r>
            </a:p>
            <a:p>
              <a:pPr marL="0" lvl="1" algn="ctr">
                <a:spcBef>
                  <a:spcPts val="375"/>
                </a:spcBef>
                <a:buClr>
                  <a:schemeClr val="bg1"/>
                </a:buClr>
                <a:buSzPct val="100000"/>
                <a:defRPr/>
              </a:pPr>
              <a:r>
                <a:rPr lang="es-MX" sz="1000" dirty="0">
                  <a:latin typeface="Gotham Book" panose="02000604040000020004" pitchFamily="50" charset="0"/>
                  <a:sym typeface="Gotham Book"/>
                </a:rPr>
                <a:t>Consultoría </a:t>
              </a: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digital</a:t>
              </a:r>
              <a:endParaRPr lang="es-MX" sz="1000" dirty="0">
                <a:latin typeface="Gotham Book" panose="02000604040000020004" pitchFamily="50" charset="0"/>
                <a:sym typeface="Gotham Book"/>
              </a:endParaRPr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1897805" y="1779819"/>
              <a:ext cx="867545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>
                  <a:latin typeface="Gotham Book" panose="02000604040000020004" pitchFamily="50" charset="0"/>
                  <a:sym typeface="Gotham Book"/>
                </a:rPr>
                <a:t>MENSUAL</a:t>
              </a: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4944910" y="828251"/>
            <a:ext cx="1222963" cy="1222963"/>
            <a:chOff x="3161463" y="828251"/>
            <a:chExt cx="1222963" cy="1222963"/>
          </a:xfrm>
          <a:noFill/>
        </p:grpSpPr>
        <p:sp>
          <p:nvSpPr>
            <p:cNvPr id="15" name="Rectángulo 14"/>
            <p:cNvSpPr/>
            <p:nvPr/>
          </p:nvSpPr>
          <p:spPr>
            <a:xfrm>
              <a:off x="3161463" y="828251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3201765" y="846649"/>
              <a:ext cx="1142357" cy="75918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2000" b="1" dirty="0" smtClean="0">
                  <a:latin typeface="Gotham Book" panose="02000604040000020004" pitchFamily="50" charset="0"/>
                  <a:sym typeface="Gotham Book"/>
                </a:rPr>
                <a:t>20</a:t>
              </a:r>
            </a:p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dirty="0">
                  <a:latin typeface="Gotham Book" panose="02000604040000020004" pitchFamily="50" charset="0"/>
                  <a:sym typeface="Gotham Book"/>
                </a:rPr>
                <a:t>contenidos para </a:t>
              </a: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redes</a:t>
              </a:r>
              <a:endParaRPr lang="es-MX" sz="1000" dirty="0">
                <a:latin typeface="Gotham Book" panose="02000604040000020004" pitchFamily="50" charset="0"/>
                <a:sym typeface="Gotham Book"/>
              </a:endParaRPr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3317297" y="1779819"/>
              <a:ext cx="867545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>
                  <a:latin typeface="Gotham Book" panose="02000604040000020004" pitchFamily="50" charset="0"/>
                  <a:sym typeface="Gotham Book"/>
                </a:rPr>
                <a:t>MENSUAL</a:t>
              </a: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6828330" y="810742"/>
            <a:ext cx="1222963" cy="1240472"/>
            <a:chOff x="4597669" y="810742"/>
            <a:chExt cx="1222963" cy="1240472"/>
          </a:xfrm>
          <a:noFill/>
        </p:grpSpPr>
        <p:sp>
          <p:nvSpPr>
            <p:cNvPr id="18" name="Rectángulo 17"/>
            <p:cNvSpPr/>
            <p:nvPr/>
          </p:nvSpPr>
          <p:spPr>
            <a:xfrm>
              <a:off x="4597669" y="828251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4637971" y="810742"/>
              <a:ext cx="1142357" cy="75918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2000" b="1" dirty="0" smtClean="0">
                  <a:latin typeface="Gotham Book" panose="02000604040000020004" pitchFamily="50" charset="0"/>
                  <a:sym typeface="Gotham Book"/>
                </a:rPr>
                <a:t>5</a:t>
              </a:r>
            </a:p>
            <a:p>
              <a:pPr marL="0" lvl="1" algn="ctr">
                <a:spcBef>
                  <a:spcPts val="375"/>
                </a:spcBef>
                <a:buClr>
                  <a:schemeClr val="bg1"/>
                </a:buClr>
                <a:buSzPct val="100000"/>
                <a:defRPr/>
              </a:pPr>
              <a:r>
                <a:rPr lang="es-MX" sz="1000" dirty="0">
                  <a:latin typeface="Gotham Book" panose="02000604040000020004" pitchFamily="50" charset="0"/>
                  <a:sym typeface="Gotham Book"/>
                </a:rPr>
                <a:t>Redes sociales </a:t>
              </a: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administradas</a:t>
              </a:r>
              <a:endParaRPr lang="es-MX" sz="1000" dirty="0">
                <a:latin typeface="Gotham Book" panose="02000604040000020004" pitchFamily="50" charset="0"/>
                <a:sym typeface="Gotham Book"/>
              </a:endParaRPr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4775376" y="1779819"/>
              <a:ext cx="867545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>
                  <a:latin typeface="Gotham Book" panose="02000604040000020004" pitchFamily="50" charset="0"/>
                  <a:sym typeface="Gotham Book"/>
                </a:rPr>
                <a:t>MENSUAL</a:t>
              </a: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1049402" y="2296883"/>
            <a:ext cx="1222963" cy="1222963"/>
            <a:chOff x="287338" y="2163321"/>
            <a:chExt cx="1222963" cy="1222963"/>
          </a:xfrm>
          <a:noFill/>
        </p:grpSpPr>
        <p:sp>
          <p:nvSpPr>
            <p:cNvPr id="20" name="Rectángulo 19"/>
            <p:cNvSpPr/>
            <p:nvPr/>
          </p:nvSpPr>
          <p:spPr>
            <a:xfrm>
              <a:off x="287338" y="2163321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327640" y="2207367"/>
              <a:ext cx="1142357" cy="91307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2000" b="1" dirty="0" smtClean="0">
                  <a:latin typeface="Gotham Book" panose="02000604040000020004" pitchFamily="50" charset="0"/>
                  <a:sym typeface="Gotham Book"/>
                </a:rPr>
                <a:t>3</a:t>
              </a:r>
            </a:p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dirty="0">
                  <a:latin typeface="Gotham Book" panose="02000604040000020004" pitchFamily="50" charset="0"/>
                  <a:sym typeface="Gotham Book"/>
                </a:rPr>
                <a:t>Publicaciones en plataformas </a:t>
              </a: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digitales</a:t>
              </a:r>
              <a:endParaRPr lang="es-MX" sz="1000" dirty="0">
                <a:latin typeface="Gotham Book" panose="02000604040000020004" pitchFamily="50" charset="0"/>
                <a:sym typeface="Gotham Book"/>
              </a:endParaRPr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03105" y="3120437"/>
              <a:ext cx="867545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>
                  <a:latin typeface="Gotham Book" panose="02000604040000020004" pitchFamily="50" charset="0"/>
                  <a:sym typeface="Gotham Book"/>
                </a:rPr>
                <a:t>MENSUAL</a:t>
              </a: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2972700" y="2296883"/>
            <a:ext cx="1222963" cy="1222963"/>
            <a:chOff x="1725257" y="2163321"/>
            <a:chExt cx="1222963" cy="1222963"/>
          </a:xfrm>
          <a:noFill/>
        </p:grpSpPr>
        <p:sp>
          <p:nvSpPr>
            <p:cNvPr id="29" name="Rectángulo 28"/>
            <p:cNvSpPr/>
            <p:nvPr/>
          </p:nvSpPr>
          <p:spPr>
            <a:xfrm>
              <a:off x="1725257" y="2163321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765559" y="2181719"/>
              <a:ext cx="1142357" cy="8617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2000" b="1" dirty="0" smtClean="0">
                  <a:latin typeface="Gotham Book" panose="02000604040000020004" pitchFamily="50" charset="0"/>
                  <a:sym typeface="Gotham Book"/>
                </a:rPr>
                <a:t>1</a:t>
              </a:r>
            </a:p>
            <a:p>
              <a:pPr marL="0" lvl="1" algn="ctr" fontAlgn="auto"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Campaña </a:t>
              </a:r>
              <a:r>
                <a:rPr lang="es-MX" sz="1000" dirty="0" err="1" smtClean="0">
                  <a:latin typeface="Gotham Book" panose="02000604040000020004" pitchFamily="50" charset="0"/>
                  <a:sym typeface="Gotham Book"/>
                </a:rPr>
                <a:t>allways</a:t>
              </a: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 </a:t>
              </a:r>
              <a:r>
                <a:rPr lang="es-MX" sz="1000" dirty="0" err="1" smtClean="0">
                  <a:latin typeface="Gotham Book" panose="02000604040000020004" pitchFamily="50" charset="0"/>
                  <a:sym typeface="Gotham Book"/>
                </a:rPr>
                <a:t>on</a:t>
              </a:r>
              <a:endParaRPr lang="es-MX" sz="1000" dirty="0" smtClean="0">
                <a:latin typeface="Gotham Book" panose="02000604040000020004" pitchFamily="50" charset="0"/>
                <a:sym typeface="Gotham Book"/>
              </a:endParaRPr>
            </a:p>
            <a:p>
              <a:pPr marL="0" lvl="1" algn="ctr" fontAlgn="auto"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FACEBOOK</a:t>
              </a:r>
              <a:endParaRPr lang="es-MX" sz="500" dirty="0" smtClean="0">
                <a:latin typeface="Gotham Book" panose="02000604040000020004" pitchFamily="50" charset="0"/>
                <a:sym typeface="Gotham Book"/>
              </a:endParaRPr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1897805" y="3120437"/>
              <a:ext cx="867545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>
                  <a:latin typeface="Gotham Book" panose="02000604040000020004" pitchFamily="50" charset="0"/>
                  <a:sym typeface="Gotham Book"/>
                </a:rPr>
                <a:t>MENSUAL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4944910" y="2296883"/>
            <a:ext cx="1222963" cy="1222963"/>
            <a:chOff x="3161463" y="2163321"/>
            <a:chExt cx="1222963" cy="1222963"/>
          </a:xfrm>
          <a:noFill/>
        </p:grpSpPr>
        <p:sp>
          <p:nvSpPr>
            <p:cNvPr id="25" name="Rectángulo 24"/>
            <p:cNvSpPr/>
            <p:nvPr/>
          </p:nvSpPr>
          <p:spPr>
            <a:xfrm>
              <a:off x="3161463" y="2163321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3201765" y="2181719"/>
              <a:ext cx="1142357" cy="8617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2000" b="1" dirty="0" smtClean="0">
                  <a:latin typeface="Gotham Book" panose="02000604040000020004" pitchFamily="50" charset="0"/>
                  <a:sym typeface="Gotham Book"/>
                </a:rPr>
                <a:t>1</a:t>
              </a:r>
            </a:p>
            <a:p>
              <a:pPr marL="0" lvl="1" algn="ctr">
                <a:buClr>
                  <a:schemeClr val="bg1"/>
                </a:buClr>
                <a:buSzPct val="100000"/>
                <a:defRPr/>
              </a:pP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C</a:t>
              </a:r>
              <a:r>
                <a:rPr lang="es-MX" sz="1000" dirty="0">
                  <a:latin typeface="Gotham Book" panose="02000604040000020004" pitchFamily="50" charset="0"/>
                  <a:sym typeface="Gotham Book"/>
                </a:rPr>
                <a:t>ampaña </a:t>
              </a:r>
              <a:r>
                <a:rPr lang="es-MX" sz="1000" dirty="0" err="1">
                  <a:latin typeface="Gotham Book" panose="02000604040000020004" pitchFamily="50" charset="0"/>
                  <a:sym typeface="Gotham Book"/>
                </a:rPr>
                <a:t>allways</a:t>
              </a:r>
              <a:r>
                <a:rPr lang="es-MX" sz="1000" dirty="0">
                  <a:latin typeface="Gotham Book" panose="02000604040000020004" pitchFamily="50" charset="0"/>
                  <a:sym typeface="Gotham Book"/>
                </a:rPr>
                <a:t> </a:t>
              </a:r>
              <a:r>
                <a:rPr lang="es-MX" sz="1000" dirty="0" err="1">
                  <a:latin typeface="Gotham Book" panose="02000604040000020004" pitchFamily="50" charset="0"/>
                  <a:sym typeface="Gotham Book"/>
                </a:rPr>
                <a:t>on</a:t>
              </a:r>
              <a:endParaRPr lang="es-MX" sz="1000" dirty="0">
                <a:latin typeface="Gotham Book" panose="02000604040000020004" pitchFamily="50" charset="0"/>
                <a:sym typeface="Gotham Book"/>
              </a:endParaRPr>
            </a:p>
            <a:p>
              <a:pPr marL="0" lvl="1" algn="ctr">
                <a:buClr>
                  <a:schemeClr val="bg1"/>
                </a:buClr>
                <a:buSzPct val="100000"/>
                <a:defRPr/>
              </a:pP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INSTAGRAM</a:t>
              </a:r>
              <a:endParaRPr lang="es-MX" sz="1000" dirty="0">
                <a:latin typeface="Gotham Book" panose="02000604040000020004" pitchFamily="50" charset="0"/>
                <a:sym typeface="Gotham Book"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3317297" y="3120437"/>
              <a:ext cx="867545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>
                  <a:latin typeface="Gotham Book" panose="02000604040000020004" pitchFamily="50" charset="0"/>
                  <a:sym typeface="Gotham Book"/>
                </a:rPr>
                <a:t>MENSUAL</a:t>
              </a: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6828330" y="2296883"/>
            <a:ext cx="1222963" cy="1222963"/>
            <a:chOff x="4572000" y="2163321"/>
            <a:chExt cx="1222963" cy="1222963"/>
          </a:xfrm>
          <a:noFill/>
        </p:grpSpPr>
        <p:sp>
          <p:nvSpPr>
            <p:cNvPr id="34" name="Rectángulo 33"/>
            <p:cNvSpPr/>
            <p:nvPr/>
          </p:nvSpPr>
          <p:spPr>
            <a:xfrm>
              <a:off x="4572000" y="2163321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39" name="Rectángulo 38"/>
            <p:cNvSpPr/>
            <p:nvPr/>
          </p:nvSpPr>
          <p:spPr>
            <a:xfrm>
              <a:off x="4607143" y="2207367"/>
              <a:ext cx="1142357" cy="78996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200" b="1" dirty="0" smtClean="0">
                  <a:latin typeface="Gotham Book" panose="02000604040000020004" pitchFamily="50" charset="0"/>
                  <a:sym typeface="Gotham Book"/>
                </a:rPr>
                <a:t>CONTINUO</a:t>
              </a:r>
            </a:p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dirty="0" err="1" smtClean="0">
                  <a:latin typeface="Gotham Book" panose="02000604040000020004" pitchFamily="50" charset="0"/>
                  <a:sym typeface="Gotham Book"/>
                </a:rPr>
                <a:t>Listening</a:t>
              </a: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 y exploración en redes</a:t>
              </a:r>
              <a:endParaRPr lang="es-MX" sz="1000" b="1" dirty="0">
                <a:latin typeface="Gotham Book" panose="02000604040000020004" pitchFamily="50" charset="0"/>
                <a:sym typeface="Gotham Book"/>
              </a:endParaRPr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4775375" y="3120437"/>
              <a:ext cx="867545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>
                  <a:latin typeface="Gotham Book" panose="02000604040000020004" pitchFamily="50" charset="0"/>
                  <a:sym typeface="Gotham Book"/>
                </a:rPr>
                <a:t>MENSUAL</a:t>
              </a:r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1049402" y="3796712"/>
            <a:ext cx="1222963" cy="1222963"/>
            <a:chOff x="289267" y="3796712"/>
            <a:chExt cx="1222963" cy="1222963"/>
          </a:xfrm>
          <a:noFill/>
        </p:grpSpPr>
        <p:sp>
          <p:nvSpPr>
            <p:cNvPr id="48" name="Rectángulo 47"/>
            <p:cNvSpPr/>
            <p:nvPr/>
          </p:nvSpPr>
          <p:spPr>
            <a:xfrm>
              <a:off x="289267" y="3796712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329569" y="3815110"/>
              <a:ext cx="1142357" cy="73866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200" b="1" dirty="0">
                  <a:latin typeface="Gotham Book" panose="02000604040000020004" pitchFamily="50" charset="0"/>
                  <a:sym typeface="Gotham Book"/>
                </a:rPr>
                <a:t>CONTINUO </a:t>
              </a: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Equipo operativo digital</a:t>
              </a:r>
            </a:p>
          </p:txBody>
        </p:sp>
        <p:sp>
          <p:nvSpPr>
            <p:cNvPr id="50" name="Rectángulo 49"/>
            <p:cNvSpPr/>
            <p:nvPr/>
          </p:nvSpPr>
          <p:spPr>
            <a:xfrm>
              <a:off x="559948" y="4742825"/>
              <a:ext cx="681597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 smtClean="0">
                  <a:latin typeface="Gotham Book" panose="02000604040000020004" pitchFamily="50" charset="0"/>
                  <a:sym typeface="Gotham Book"/>
                </a:rPr>
                <a:t>ANUAL</a:t>
              </a:r>
              <a:endParaRPr lang="es-MX" sz="1000" b="1" dirty="0">
                <a:latin typeface="Gotham Book" panose="02000604040000020004" pitchFamily="50" charset="0"/>
                <a:sym typeface="Gotham Book"/>
              </a:endParaRPr>
            </a:p>
          </p:txBody>
        </p:sp>
      </p:grpSp>
      <p:grpSp>
        <p:nvGrpSpPr>
          <p:cNvPr id="64" name="Grupo 63"/>
          <p:cNvGrpSpPr/>
          <p:nvPr/>
        </p:nvGrpSpPr>
        <p:grpSpPr>
          <a:xfrm>
            <a:off x="2494402" y="3796712"/>
            <a:ext cx="1222963" cy="1222963"/>
            <a:chOff x="1892036" y="3796712"/>
            <a:chExt cx="1222963" cy="1222963"/>
          </a:xfrm>
          <a:noFill/>
        </p:grpSpPr>
        <p:sp>
          <p:nvSpPr>
            <p:cNvPr id="51" name="Rectángulo 50"/>
            <p:cNvSpPr/>
            <p:nvPr/>
          </p:nvSpPr>
          <p:spPr>
            <a:xfrm>
              <a:off x="1892036" y="3796712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1932338" y="3815110"/>
              <a:ext cx="1142357" cy="78996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200" b="1" dirty="0" smtClean="0">
                  <a:latin typeface="Gotham Book" panose="02000604040000020004" pitchFamily="50" charset="0"/>
                  <a:sym typeface="Gotham Book"/>
                </a:rPr>
                <a:t>3,000</a:t>
              </a:r>
            </a:p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Personas en comunidad FACEBOOK</a:t>
              </a:r>
            </a:p>
          </p:txBody>
        </p:sp>
        <p:sp>
          <p:nvSpPr>
            <p:cNvPr id="53" name="Rectángulo 52"/>
            <p:cNvSpPr/>
            <p:nvPr/>
          </p:nvSpPr>
          <p:spPr>
            <a:xfrm>
              <a:off x="2162717" y="4742825"/>
              <a:ext cx="681597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 smtClean="0">
                  <a:latin typeface="Gotham Book" panose="02000604040000020004" pitchFamily="50" charset="0"/>
                  <a:sym typeface="Gotham Book"/>
                </a:rPr>
                <a:t>ANUAL</a:t>
              </a:r>
              <a:endParaRPr lang="es-MX" sz="1000" b="1" dirty="0">
                <a:latin typeface="Gotham Book" panose="02000604040000020004" pitchFamily="50" charset="0"/>
                <a:sym typeface="Gotham Book"/>
              </a:endParaRPr>
            </a:p>
          </p:txBody>
        </p:sp>
      </p:grpSp>
      <p:grpSp>
        <p:nvGrpSpPr>
          <p:cNvPr id="63" name="Grupo 62"/>
          <p:cNvGrpSpPr/>
          <p:nvPr/>
        </p:nvGrpSpPr>
        <p:grpSpPr>
          <a:xfrm>
            <a:off x="3979739" y="3796712"/>
            <a:ext cx="1222963" cy="1222963"/>
            <a:chOff x="3489627" y="3796712"/>
            <a:chExt cx="1222963" cy="1222963"/>
          </a:xfrm>
          <a:noFill/>
        </p:grpSpPr>
        <p:sp>
          <p:nvSpPr>
            <p:cNvPr id="54" name="Rectángulo 53"/>
            <p:cNvSpPr/>
            <p:nvPr/>
          </p:nvSpPr>
          <p:spPr>
            <a:xfrm>
              <a:off x="3489627" y="3796712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55" name="Rectángulo 54"/>
            <p:cNvSpPr/>
            <p:nvPr/>
          </p:nvSpPr>
          <p:spPr>
            <a:xfrm>
              <a:off x="3529929" y="3815110"/>
              <a:ext cx="1142357" cy="78996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200" b="1" dirty="0" smtClean="0">
                  <a:latin typeface="Gotham Book" panose="02000604040000020004" pitchFamily="50" charset="0"/>
                  <a:sym typeface="Gotham Book"/>
                </a:rPr>
                <a:t>1,000</a:t>
              </a:r>
            </a:p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Personas en comunidad INSTAGRAM</a:t>
              </a:r>
            </a:p>
          </p:txBody>
        </p:sp>
        <p:sp>
          <p:nvSpPr>
            <p:cNvPr id="56" name="Rectángulo 55"/>
            <p:cNvSpPr/>
            <p:nvPr/>
          </p:nvSpPr>
          <p:spPr>
            <a:xfrm>
              <a:off x="3760308" y="4742825"/>
              <a:ext cx="681597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 smtClean="0">
                  <a:latin typeface="Gotham Book" panose="02000604040000020004" pitchFamily="50" charset="0"/>
                  <a:sym typeface="Gotham Book"/>
                </a:rPr>
                <a:t>ANUAL</a:t>
              </a:r>
              <a:endParaRPr lang="es-MX" sz="1000" b="1" dirty="0">
                <a:latin typeface="Gotham Book" panose="02000604040000020004" pitchFamily="50" charset="0"/>
                <a:sym typeface="Gotham Book"/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5419085" y="3796712"/>
            <a:ext cx="1222963" cy="1222963"/>
            <a:chOff x="5093906" y="3796712"/>
            <a:chExt cx="1222963" cy="1222963"/>
          </a:xfrm>
          <a:noFill/>
        </p:grpSpPr>
        <p:sp>
          <p:nvSpPr>
            <p:cNvPr id="57" name="Rectángulo 56"/>
            <p:cNvSpPr/>
            <p:nvPr/>
          </p:nvSpPr>
          <p:spPr>
            <a:xfrm>
              <a:off x="5093906" y="3796712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58" name="Rectángulo 57"/>
            <p:cNvSpPr/>
            <p:nvPr/>
          </p:nvSpPr>
          <p:spPr>
            <a:xfrm>
              <a:off x="5093906" y="3815110"/>
              <a:ext cx="1222963" cy="84125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200" b="1" dirty="0" smtClean="0">
                  <a:latin typeface="Gotham Book" panose="02000604040000020004" pitchFamily="50" charset="0"/>
                  <a:sym typeface="Gotham Book"/>
                </a:rPr>
                <a:t>10,000</a:t>
              </a:r>
            </a:p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Personas </a:t>
              </a:r>
            </a:p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trafico adicional al sitio</a:t>
              </a:r>
            </a:p>
          </p:txBody>
        </p:sp>
        <p:sp>
          <p:nvSpPr>
            <p:cNvPr id="59" name="Rectángulo 58"/>
            <p:cNvSpPr/>
            <p:nvPr/>
          </p:nvSpPr>
          <p:spPr>
            <a:xfrm>
              <a:off x="5364587" y="4742825"/>
              <a:ext cx="681597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 smtClean="0">
                  <a:latin typeface="Gotham Book" panose="02000604040000020004" pitchFamily="50" charset="0"/>
                  <a:sym typeface="Gotham Book"/>
                </a:rPr>
                <a:t>ANUAL</a:t>
              </a:r>
              <a:endParaRPr lang="es-MX" sz="1000" b="1" dirty="0">
                <a:latin typeface="Gotham Book" panose="02000604040000020004" pitchFamily="50" charset="0"/>
                <a:sym typeface="Gotham Book"/>
              </a:endParaRPr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6830547" y="3796712"/>
            <a:ext cx="1222963" cy="1222963"/>
            <a:chOff x="6698185" y="3796712"/>
            <a:chExt cx="1222963" cy="1222963"/>
          </a:xfrm>
          <a:noFill/>
        </p:grpSpPr>
        <p:sp>
          <p:nvSpPr>
            <p:cNvPr id="60" name="Rectángulo 59"/>
            <p:cNvSpPr/>
            <p:nvPr/>
          </p:nvSpPr>
          <p:spPr>
            <a:xfrm>
              <a:off x="6698185" y="3796712"/>
              <a:ext cx="1222963" cy="1222963"/>
            </a:xfrm>
            <a:prstGeom prst="rect">
              <a:avLst/>
            </a:prstGeom>
            <a:grpFill/>
            <a:ln>
              <a:solidFill>
                <a:srgbClr val="A1C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6698185" y="3815110"/>
              <a:ext cx="1222963" cy="63607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200" b="1" dirty="0" smtClean="0">
                  <a:latin typeface="Gotham Book" panose="02000604040000020004" pitchFamily="50" charset="0"/>
                  <a:sym typeface="Gotham Book"/>
                </a:rPr>
                <a:t>500</a:t>
              </a:r>
            </a:p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dirty="0" smtClean="0">
                  <a:latin typeface="Gotham Book" panose="02000604040000020004" pitchFamily="50" charset="0"/>
                  <a:sym typeface="Gotham Book"/>
                </a:rPr>
                <a:t>Suscriptores en YouTube</a:t>
              </a:r>
            </a:p>
          </p:txBody>
        </p:sp>
        <p:sp>
          <p:nvSpPr>
            <p:cNvPr id="62" name="Rectángulo 61"/>
            <p:cNvSpPr/>
            <p:nvPr/>
          </p:nvSpPr>
          <p:spPr>
            <a:xfrm>
              <a:off x="6968866" y="4742825"/>
              <a:ext cx="681597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lvl="1" algn="ctr" fontAlgn="auto">
                <a:spcBef>
                  <a:spcPts val="375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defRPr/>
              </a:pPr>
              <a:r>
                <a:rPr lang="es-MX" sz="1000" b="1" dirty="0" smtClean="0">
                  <a:latin typeface="Gotham Book" panose="02000604040000020004" pitchFamily="50" charset="0"/>
                  <a:sym typeface="Gotham Book"/>
                </a:rPr>
                <a:t>ANUAL</a:t>
              </a:r>
              <a:endParaRPr lang="es-MX" sz="1000" b="1" dirty="0">
                <a:latin typeface="Gotham Book" panose="02000604040000020004" pitchFamily="50" charset="0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846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8900" cy="5143500"/>
          </a:xfrm>
          <a:prstGeom prst="rect">
            <a:avLst/>
          </a:prstGeom>
        </p:spPr>
      </p:pic>
      <p:sp>
        <p:nvSpPr>
          <p:cNvPr id="9" name="Título 4"/>
          <p:cNvSpPr txBox="1">
            <a:spLocks/>
          </p:cNvSpPr>
          <p:nvPr/>
        </p:nvSpPr>
        <p:spPr>
          <a:xfrm>
            <a:off x="4731488" y="2334466"/>
            <a:ext cx="4299495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marL="0" marR="0" lvl="0" indent="0" algn="r" defTabSz="36279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4000" dirty="0">
                <a:solidFill>
                  <a:srgbClr val="01AA4D"/>
                </a:solidFill>
                <a:latin typeface="Gotham Ultra" panose="02000000000000000000" pitchFamily="50" charset="0"/>
              </a:rPr>
              <a:t>I</a:t>
            </a:r>
            <a:r>
              <a:rPr lang="es-MX" sz="4000" dirty="0" smtClean="0">
                <a:solidFill>
                  <a:srgbClr val="01AA4D"/>
                </a:solidFill>
                <a:latin typeface="Gotham Ultra" panose="02000000000000000000" pitchFamily="50" charset="0"/>
              </a:rPr>
              <a:t>.</a:t>
            </a:r>
            <a:endParaRPr lang="es-MX" sz="4000" dirty="0">
              <a:solidFill>
                <a:srgbClr val="01AA4D"/>
              </a:solidFill>
              <a:latin typeface="Gotham Ultra" panose="02000000000000000000" pitchFamily="50" charset="0"/>
            </a:endParaRPr>
          </a:p>
          <a:p>
            <a:pPr marL="0" marR="0" lvl="0" indent="0" algn="r" defTabSz="36279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4000" dirty="0" smtClean="0">
                <a:solidFill>
                  <a:srgbClr val="213165"/>
                </a:solidFill>
                <a:latin typeface="Gotham Bold" pitchFamily="50" charset="0"/>
              </a:rPr>
              <a:t>Descripción</a:t>
            </a:r>
          </a:p>
          <a:p>
            <a:pPr marL="0" marR="0" lvl="0" indent="0" algn="r" defTabSz="36279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3200" dirty="0" smtClean="0">
                <a:solidFill>
                  <a:srgbClr val="213165"/>
                </a:solidFill>
                <a:latin typeface="Gotham Book" panose="02000604040000020004" pitchFamily="50" charset="0"/>
              </a:rPr>
              <a:t>de la estrategia</a:t>
            </a:r>
          </a:p>
        </p:txBody>
      </p:sp>
      <p:sp>
        <p:nvSpPr>
          <p:cNvPr id="5" name="Rectángulo 2"/>
          <p:cNvSpPr/>
          <p:nvPr/>
        </p:nvSpPr>
        <p:spPr>
          <a:xfrm>
            <a:off x="3709634" y="0"/>
            <a:ext cx="1506092" cy="5143500"/>
          </a:xfrm>
          <a:custGeom>
            <a:avLst/>
            <a:gdLst>
              <a:gd name="connsiteX0" fmla="*/ 0 w 729465"/>
              <a:gd name="connsiteY0" fmla="*/ 0 h 5143500"/>
              <a:gd name="connsiteX1" fmla="*/ 729465 w 729465"/>
              <a:gd name="connsiteY1" fmla="*/ 0 h 5143500"/>
              <a:gd name="connsiteX2" fmla="*/ 729465 w 729465"/>
              <a:gd name="connsiteY2" fmla="*/ 5143500 h 5143500"/>
              <a:gd name="connsiteX3" fmla="*/ 0 w 729465"/>
              <a:gd name="connsiteY3" fmla="*/ 5143500 h 5143500"/>
              <a:gd name="connsiteX4" fmla="*/ 0 w 729465"/>
              <a:gd name="connsiteY4" fmla="*/ 0 h 5143500"/>
              <a:gd name="connsiteX0" fmla="*/ 0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0 w 1212350"/>
              <a:gd name="connsiteY4" fmla="*/ 10274 h 5153774"/>
              <a:gd name="connsiteX0" fmla="*/ 626723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626723 w 1212350"/>
              <a:gd name="connsiteY4" fmla="*/ 10274 h 5153774"/>
              <a:gd name="connsiteX0" fmla="*/ 357642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357642 w 1212350"/>
              <a:gd name="connsiteY4" fmla="*/ 10274 h 5153774"/>
              <a:gd name="connsiteX0" fmla="*/ 357642 w 926600"/>
              <a:gd name="connsiteY0" fmla="*/ 0 h 5143500"/>
              <a:gd name="connsiteX1" fmla="*/ 926600 w 926600"/>
              <a:gd name="connsiteY1" fmla="*/ 232614 h 5143500"/>
              <a:gd name="connsiteX2" fmla="*/ 729465 w 926600"/>
              <a:gd name="connsiteY2" fmla="*/ 5143500 h 5143500"/>
              <a:gd name="connsiteX3" fmla="*/ 0 w 926600"/>
              <a:gd name="connsiteY3" fmla="*/ 5143500 h 5143500"/>
              <a:gd name="connsiteX4" fmla="*/ 357642 w 926600"/>
              <a:gd name="connsiteY4" fmla="*/ 0 h 5143500"/>
              <a:gd name="connsiteX0" fmla="*/ 357642 w 1190919"/>
              <a:gd name="connsiteY0" fmla="*/ 0 h 5143500"/>
              <a:gd name="connsiteX1" fmla="*/ 1190919 w 1190919"/>
              <a:gd name="connsiteY1" fmla="*/ 1632 h 5143500"/>
              <a:gd name="connsiteX2" fmla="*/ 729465 w 1190919"/>
              <a:gd name="connsiteY2" fmla="*/ 5143500 h 5143500"/>
              <a:gd name="connsiteX3" fmla="*/ 0 w 1190919"/>
              <a:gd name="connsiteY3" fmla="*/ 5143500 h 5143500"/>
              <a:gd name="connsiteX4" fmla="*/ 357642 w 1190919"/>
              <a:gd name="connsiteY4" fmla="*/ 0 h 5143500"/>
              <a:gd name="connsiteX0" fmla="*/ 357642 w 1240925"/>
              <a:gd name="connsiteY0" fmla="*/ 0 h 5143500"/>
              <a:gd name="connsiteX1" fmla="*/ 1240925 w 1240925"/>
              <a:gd name="connsiteY1" fmla="*/ 63545 h 5143500"/>
              <a:gd name="connsiteX2" fmla="*/ 729465 w 1240925"/>
              <a:gd name="connsiteY2" fmla="*/ 5143500 h 5143500"/>
              <a:gd name="connsiteX3" fmla="*/ 0 w 1240925"/>
              <a:gd name="connsiteY3" fmla="*/ 5143500 h 5143500"/>
              <a:gd name="connsiteX4" fmla="*/ 357642 w 1240925"/>
              <a:gd name="connsiteY4" fmla="*/ 0 h 5143500"/>
              <a:gd name="connsiteX0" fmla="*/ 357642 w 1193300"/>
              <a:gd name="connsiteY0" fmla="*/ 0 h 5143500"/>
              <a:gd name="connsiteX1" fmla="*/ 1193300 w 1193300"/>
              <a:gd name="connsiteY1" fmla="*/ 1632 h 5143500"/>
              <a:gd name="connsiteX2" fmla="*/ 729465 w 1193300"/>
              <a:gd name="connsiteY2" fmla="*/ 5143500 h 5143500"/>
              <a:gd name="connsiteX3" fmla="*/ 0 w 1193300"/>
              <a:gd name="connsiteY3" fmla="*/ 5143500 h 5143500"/>
              <a:gd name="connsiteX4" fmla="*/ 357642 w 1193300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1200952 w 1664787"/>
              <a:gd name="connsiteY2" fmla="*/ 5143500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560395 w 1664787"/>
              <a:gd name="connsiteY2" fmla="*/ 4960143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831858 w 1664787"/>
              <a:gd name="connsiteY2" fmla="*/ 5141118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4787" h="5143500">
                <a:moveTo>
                  <a:pt x="829129" y="0"/>
                </a:moveTo>
                <a:lnTo>
                  <a:pt x="1664787" y="1632"/>
                </a:lnTo>
                <a:lnTo>
                  <a:pt x="831858" y="5141118"/>
                </a:lnTo>
                <a:lnTo>
                  <a:pt x="0" y="5143500"/>
                </a:lnTo>
                <a:lnTo>
                  <a:pt x="829129" y="0"/>
                </a:lnTo>
                <a:close/>
              </a:path>
            </a:pathLst>
          </a:custGeom>
          <a:solidFill>
            <a:srgbClr val="C9D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MX">
              <a:solidFill>
                <a:prstClr val="white"/>
              </a:solidFill>
            </a:endParaRPr>
          </a:p>
        </p:txBody>
      </p:sp>
      <p:sp>
        <p:nvSpPr>
          <p:cNvPr id="6" name="Rectángulo 2"/>
          <p:cNvSpPr/>
          <p:nvPr/>
        </p:nvSpPr>
        <p:spPr>
          <a:xfrm>
            <a:off x="2969288" y="0"/>
            <a:ext cx="1506092" cy="5143500"/>
          </a:xfrm>
          <a:custGeom>
            <a:avLst/>
            <a:gdLst>
              <a:gd name="connsiteX0" fmla="*/ 0 w 729465"/>
              <a:gd name="connsiteY0" fmla="*/ 0 h 5143500"/>
              <a:gd name="connsiteX1" fmla="*/ 729465 w 729465"/>
              <a:gd name="connsiteY1" fmla="*/ 0 h 5143500"/>
              <a:gd name="connsiteX2" fmla="*/ 729465 w 729465"/>
              <a:gd name="connsiteY2" fmla="*/ 5143500 h 5143500"/>
              <a:gd name="connsiteX3" fmla="*/ 0 w 729465"/>
              <a:gd name="connsiteY3" fmla="*/ 5143500 h 5143500"/>
              <a:gd name="connsiteX4" fmla="*/ 0 w 729465"/>
              <a:gd name="connsiteY4" fmla="*/ 0 h 5143500"/>
              <a:gd name="connsiteX0" fmla="*/ 0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0 w 1212350"/>
              <a:gd name="connsiteY4" fmla="*/ 10274 h 5153774"/>
              <a:gd name="connsiteX0" fmla="*/ 626723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626723 w 1212350"/>
              <a:gd name="connsiteY4" fmla="*/ 10274 h 5153774"/>
              <a:gd name="connsiteX0" fmla="*/ 357642 w 1212350"/>
              <a:gd name="connsiteY0" fmla="*/ 10274 h 5153774"/>
              <a:gd name="connsiteX1" fmla="*/ 1212350 w 1212350"/>
              <a:gd name="connsiteY1" fmla="*/ 0 h 5153774"/>
              <a:gd name="connsiteX2" fmla="*/ 729465 w 1212350"/>
              <a:gd name="connsiteY2" fmla="*/ 5153774 h 5153774"/>
              <a:gd name="connsiteX3" fmla="*/ 0 w 1212350"/>
              <a:gd name="connsiteY3" fmla="*/ 5153774 h 5153774"/>
              <a:gd name="connsiteX4" fmla="*/ 357642 w 1212350"/>
              <a:gd name="connsiteY4" fmla="*/ 10274 h 5153774"/>
              <a:gd name="connsiteX0" fmla="*/ 357642 w 926600"/>
              <a:gd name="connsiteY0" fmla="*/ 0 h 5143500"/>
              <a:gd name="connsiteX1" fmla="*/ 926600 w 926600"/>
              <a:gd name="connsiteY1" fmla="*/ 232614 h 5143500"/>
              <a:gd name="connsiteX2" fmla="*/ 729465 w 926600"/>
              <a:gd name="connsiteY2" fmla="*/ 5143500 h 5143500"/>
              <a:gd name="connsiteX3" fmla="*/ 0 w 926600"/>
              <a:gd name="connsiteY3" fmla="*/ 5143500 h 5143500"/>
              <a:gd name="connsiteX4" fmla="*/ 357642 w 926600"/>
              <a:gd name="connsiteY4" fmla="*/ 0 h 5143500"/>
              <a:gd name="connsiteX0" fmla="*/ 357642 w 1190919"/>
              <a:gd name="connsiteY0" fmla="*/ 0 h 5143500"/>
              <a:gd name="connsiteX1" fmla="*/ 1190919 w 1190919"/>
              <a:gd name="connsiteY1" fmla="*/ 1632 h 5143500"/>
              <a:gd name="connsiteX2" fmla="*/ 729465 w 1190919"/>
              <a:gd name="connsiteY2" fmla="*/ 5143500 h 5143500"/>
              <a:gd name="connsiteX3" fmla="*/ 0 w 1190919"/>
              <a:gd name="connsiteY3" fmla="*/ 5143500 h 5143500"/>
              <a:gd name="connsiteX4" fmla="*/ 357642 w 1190919"/>
              <a:gd name="connsiteY4" fmla="*/ 0 h 5143500"/>
              <a:gd name="connsiteX0" fmla="*/ 357642 w 1240925"/>
              <a:gd name="connsiteY0" fmla="*/ 0 h 5143500"/>
              <a:gd name="connsiteX1" fmla="*/ 1240925 w 1240925"/>
              <a:gd name="connsiteY1" fmla="*/ 63545 h 5143500"/>
              <a:gd name="connsiteX2" fmla="*/ 729465 w 1240925"/>
              <a:gd name="connsiteY2" fmla="*/ 5143500 h 5143500"/>
              <a:gd name="connsiteX3" fmla="*/ 0 w 1240925"/>
              <a:gd name="connsiteY3" fmla="*/ 5143500 h 5143500"/>
              <a:gd name="connsiteX4" fmla="*/ 357642 w 1240925"/>
              <a:gd name="connsiteY4" fmla="*/ 0 h 5143500"/>
              <a:gd name="connsiteX0" fmla="*/ 357642 w 1193300"/>
              <a:gd name="connsiteY0" fmla="*/ 0 h 5143500"/>
              <a:gd name="connsiteX1" fmla="*/ 1193300 w 1193300"/>
              <a:gd name="connsiteY1" fmla="*/ 1632 h 5143500"/>
              <a:gd name="connsiteX2" fmla="*/ 729465 w 1193300"/>
              <a:gd name="connsiteY2" fmla="*/ 5143500 h 5143500"/>
              <a:gd name="connsiteX3" fmla="*/ 0 w 1193300"/>
              <a:gd name="connsiteY3" fmla="*/ 5143500 h 5143500"/>
              <a:gd name="connsiteX4" fmla="*/ 357642 w 1193300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1200952 w 1664787"/>
              <a:gd name="connsiteY2" fmla="*/ 5143500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560395 w 1664787"/>
              <a:gd name="connsiteY2" fmla="*/ 4960143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  <a:gd name="connsiteX0" fmla="*/ 829129 w 1664787"/>
              <a:gd name="connsiteY0" fmla="*/ 0 h 5143500"/>
              <a:gd name="connsiteX1" fmla="*/ 1664787 w 1664787"/>
              <a:gd name="connsiteY1" fmla="*/ 1632 h 5143500"/>
              <a:gd name="connsiteX2" fmla="*/ 831858 w 1664787"/>
              <a:gd name="connsiteY2" fmla="*/ 5141118 h 5143500"/>
              <a:gd name="connsiteX3" fmla="*/ 0 w 1664787"/>
              <a:gd name="connsiteY3" fmla="*/ 5143500 h 5143500"/>
              <a:gd name="connsiteX4" fmla="*/ 829129 w 166478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4787" h="5143500">
                <a:moveTo>
                  <a:pt x="829129" y="0"/>
                </a:moveTo>
                <a:lnTo>
                  <a:pt x="1664787" y="1632"/>
                </a:lnTo>
                <a:lnTo>
                  <a:pt x="831858" y="5141118"/>
                </a:lnTo>
                <a:lnTo>
                  <a:pt x="0" y="5143500"/>
                </a:lnTo>
                <a:lnTo>
                  <a:pt x="829129" y="0"/>
                </a:lnTo>
                <a:close/>
              </a:path>
            </a:pathLst>
          </a:custGeom>
          <a:solidFill>
            <a:srgbClr val="357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MX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2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>
                <a:latin typeface="Gotham Bold" pitchFamily="50" charset="0"/>
              </a:rPr>
              <a:t>1. </a:t>
            </a:r>
            <a:r>
              <a:rPr lang="es-MX" sz="2257" dirty="0" smtClean="0">
                <a:solidFill>
                  <a:sysClr val="window" lastClr="FFFFFF"/>
                </a:solidFill>
              </a:rPr>
              <a:t>Antecedentes / indicadores generales digitales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grpSp>
        <p:nvGrpSpPr>
          <p:cNvPr id="392" name="Grupo 391"/>
          <p:cNvGrpSpPr/>
          <p:nvPr/>
        </p:nvGrpSpPr>
        <p:grpSpPr>
          <a:xfrm>
            <a:off x="189857" y="893882"/>
            <a:ext cx="2965566" cy="2179364"/>
            <a:chOff x="189857" y="893882"/>
            <a:chExt cx="2965566" cy="2179364"/>
          </a:xfrm>
        </p:grpSpPr>
        <p:grpSp>
          <p:nvGrpSpPr>
            <p:cNvPr id="47" name="Grupo 46"/>
            <p:cNvGrpSpPr/>
            <p:nvPr/>
          </p:nvGrpSpPr>
          <p:grpSpPr>
            <a:xfrm>
              <a:off x="377654" y="1380155"/>
              <a:ext cx="2698449" cy="1102417"/>
              <a:chOff x="377654" y="1493169"/>
              <a:chExt cx="3162899" cy="1292162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2147066" y="1493169"/>
                <a:ext cx="1393487" cy="1292162"/>
                <a:chOff x="2147066" y="1493169"/>
                <a:chExt cx="1393487" cy="1292162"/>
              </a:xfrm>
            </p:grpSpPr>
            <p:sp>
              <p:nvSpPr>
                <p:cNvPr id="13" name="object 72"/>
                <p:cNvSpPr/>
                <p:nvPr/>
              </p:nvSpPr>
              <p:spPr>
                <a:xfrm>
                  <a:off x="2147066" y="1493171"/>
                  <a:ext cx="1292160" cy="1292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3675" h="2733675">
                      <a:moveTo>
                        <a:pt x="1366764" y="0"/>
                      </a:moveTo>
                      <a:lnTo>
                        <a:pt x="1254832" y="4539"/>
                      </a:lnTo>
                      <a:lnTo>
                        <a:pt x="1145362" y="17921"/>
                      </a:lnTo>
                      <a:lnTo>
                        <a:pt x="1038709" y="39790"/>
                      </a:lnTo>
                      <a:lnTo>
                        <a:pt x="935226" y="69793"/>
                      </a:lnTo>
                      <a:lnTo>
                        <a:pt x="835269" y="107575"/>
                      </a:lnTo>
                      <a:lnTo>
                        <a:pt x="739192" y="152782"/>
                      </a:lnTo>
                      <a:lnTo>
                        <a:pt x="647348" y="205059"/>
                      </a:lnTo>
                      <a:lnTo>
                        <a:pt x="560094" y="264051"/>
                      </a:lnTo>
                      <a:lnTo>
                        <a:pt x="477783" y="329405"/>
                      </a:lnTo>
                      <a:lnTo>
                        <a:pt x="400770" y="400765"/>
                      </a:lnTo>
                      <a:lnTo>
                        <a:pt x="329409" y="477777"/>
                      </a:lnTo>
                      <a:lnTo>
                        <a:pt x="264055" y="560087"/>
                      </a:lnTo>
                      <a:lnTo>
                        <a:pt x="205062" y="647341"/>
                      </a:lnTo>
                      <a:lnTo>
                        <a:pt x="152784" y="739183"/>
                      </a:lnTo>
                      <a:lnTo>
                        <a:pt x="107577" y="835260"/>
                      </a:lnTo>
                      <a:lnTo>
                        <a:pt x="69794" y="935217"/>
                      </a:lnTo>
                      <a:lnTo>
                        <a:pt x="39791" y="1038699"/>
                      </a:lnTo>
                      <a:lnTo>
                        <a:pt x="17921" y="1145352"/>
                      </a:lnTo>
                      <a:lnTo>
                        <a:pt x="4539" y="1254822"/>
                      </a:lnTo>
                      <a:lnTo>
                        <a:pt x="0" y="1366754"/>
                      </a:lnTo>
                      <a:lnTo>
                        <a:pt x="4539" y="1478687"/>
                      </a:lnTo>
                      <a:lnTo>
                        <a:pt x="17921" y="1588158"/>
                      </a:lnTo>
                      <a:lnTo>
                        <a:pt x="39791" y="1694812"/>
                      </a:lnTo>
                      <a:lnTo>
                        <a:pt x="69794" y="1798296"/>
                      </a:lnTo>
                      <a:lnTo>
                        <a:pt x="107577" y="1898253"/>
                      </a:lnTo>
                      <a:lnTo>
                        <a:pt x="152784" y="1994331"/>
                      </a:lnTo>
                      <a:lnTo>
                        <a:pt x="205062" y="2086174"/>
                      </a:lnTo>
                      <a:lnTo>
                        <a:pt x="264055" y="2173428"/>
                      </a:lnTo>
                      <a:lnTo>
                        <a:pt x="329409" y="2255739"/>
                      </a:lnTo>
                      <a:lnTo>
                        <a:pt x="400770" y="2332752"/>
                      </a:lnTo>
                      <a:lnTo>
                        <a:pt x="477783" y="2404112"/>
                      </a:lnTo>
                      <a:lnTo>
                        <a:pt x="560094" y="2469466"/>
                      </a:lnTo>
                      <a:lnTo>
                        <a:pt x="647348" y="2528459"/>
                      </a:lnTo>
                      <a:lnTo>
                        <a:pt x="739192" y="2580736"/>
                      </a:lnTo>
                      <a:lnTo>
                        <a:pt x="835269" y="2625942"/>
                      </a:lnTo>
                      <a:lnTo>
                        <a:pt x="935226" y="2663724"/>
                      </a:lnTo>
                      <a:lnTo>
                        <a:pt x="1038709" y="2693728"/>
                      </a:lnTo>
                      <a:lnTo>
                        <a:pt x="1145362" y="2715597"/>
                      </a:lnTo>
                      <a:lnTo>
                        <a:pt x="1254832" y="2728979"/>
                      </a:lnTo>
                      <a:lnTo>
                        <a:pt x="1366764" y="2733518"/>
                      </a:lnTo>
                      <a:lnTo>
                        <a:pt x="1478696" y="2728979"/>
                      </a:lnTo>
                      <a:lnTo>
                        <a:pt x="1588166" y="2715597"/>
                      </a:lnTo>
                      <a:lnTo>
                        <a:pt x="1694820" y="2693728"/>
                      </a:lnTo>
                      <a:lnTo>
                        <a:pt x="1798302" y="2663724"/>
                      </a:lnTo>
                      <a:lnTo>
                        <a:pt x="1898259" y="2625942"/>
                      </a:lnTo>
                      <a:lnTo>
                        <a:pt x="1994337" y="2580736"/>
                      </a:lnTo>
                      <a:lnTo>
                        <a:pt x="2086180" y="2528459"/>
                      </a:lnTo>
                      <a:lnTo>
                        <a:pt x="2173434" y="2469466"/>
                      </a:lnTo>
                      <a:lnTo>
                        <a:pt x="2255745" y="2404112"/>
                      </a:lnTo>
                      <a:lnTo>
                        <a:pt x="2332758" y="2332752"/>
                      </a:lnTo>
                      <a:lnTo>
                        <a:pt x="2404119" y="2255739"/>
                      </a:lnTo>
                      <a:lnTo>
                        <a:pt x="2469474" y="2173428"/>
                      </a:lnTo>
                      <a:lnTo>
                        <a:pt x="2528467" y="2086174"/>
                      </a:lnTo>
                      <a:lnTo>
                        <a:pt x="2580744" y="1994331"/>
                      </a:lnTo>
                      <a:lnTo>
                        <a:pt x="2625951" y="1898253"/>
                      </a:lnTo>
                      <a:lnTo>
                        <a:pt x="2663734" y="1798296"/>
                      </a:lnTo>
                      <a:lnTo>
                        <a:pt x="2693737" y="1694812"/>
                      </a:lnTo>
                      <a:lnTo>
                        <a:pt x="2715607" y="1588158"/>
                      </a:lnTo>
                      <a:lnTo>
                        <a:pt x="2728989" y="1478687"/>
                      </a:lnTo>
                      <a:lnTo>
                        <a:pt x="2733529" y="1366754"/>
                      </a:lnTo>
                      <a:lnTo>
                        <a:pt x="2728989" y="1254822"/>
                      </a:lnTo>
                      <a:lnTo>
                        <a:pt x="2715607" y="1145352"/>
                      </a:lnTo>
                      <a:lnTo>
                        <a:pt x="2693737" y="1038699"/>
                      </a:lnTo>
                      <a:lnTo>
                        <a:pt x="2663734" y="935217"/>
                      </a:lnTo>
                      <a:lnTo>
                        <a:pt x="2625951" y="835260"/>
                      </a:lnTo>
                      <a:lnTo>
                        <a:pt x="2580744" y="739183"/>
                      </a:lnTo>
                      <a:lnTo>
                        <a:pt x="2528467" y="647341"/>
                      </a:lnTo>
                      <a:lnTo>
                        <a:pt x="2469474" y="560087"/>
                      </a:lnTo>
                      <a:lnTo>
                        <a:pt x="2404119" y="477777"/>
                      </a:lnTo>
                      <a:lnTo>
                        <a:pt x="2332758" y="400765"/>
                      </a:lnTo>
                      <a:lnTo>
                        <a:pt x="2255745" y="329405"/>
                      </a:lnTo>
                      <a:lnTo>
                        <a:pt x="2173434" y="264051"/>
                      </a:lnTo>
                      <a:lnTo>
                        <a:pt x="2086180" y="205059"/>
                      </a:lnTo>
                      <a:lnTo>
                        <a:pt x="1994337" y="152782"/>
                      </a:lnTo>
                      <a:lnTo>
                        <a:pt x="1898259" y="107575"/>
                      </a:lnTo>
                      <a:lnTo>
                        <a:pt x="1798302" y="69793"/>
                      </a:lnTo>
                      <a:lnTo>
                        <a:pt x="1694820" y="39790"/>
                      </a:lnTo>
                      <a:lnTo>
                        <a:pt x="1588166" y="17921"/>
                      </a:lnTo>
                      <a:lnTo>
                        <a:pt x="1478696" y="4539"/>
                      </a:lnTo>
                      <a:lnTo>
                        <a:pt x="1366764" y="0"/>
                      </a:lnTo>
                      <a:close/>
                    </a:path>
                  </a:pathLst>
                </a:custGeom>
                <a:solidFill>
                  <a:srgbClr val="01AA4D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/>
                </a:p>
              </p:txBody>
            </p:sp>
            <p:sp>
              <p:nvSpPr>
                <p:cNvPr id="14" name="object 73"/>
                <p:cNvSpPr/>
                <p:nvPr/>
              </p:nvSpPr>
              <p:spPr>
                <a:xfrm>
                  <a:off x="2611501" y="1832353"/>
                  <a:ext cx="513562" cy="576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484" h="1219200">
                      <a:moveTo>
                        <a:pt x="998074" y="0"/>
                      </a:moveTo>
                      <a:lnTo>
                        <a:pt x="88321" y="0"/>
                      </a:lnTo>
                      <a:lnTo>
                        <a:pt x="73811" y="1200"/>
                      </a:lnTo>
                      <a:lnTo>
                        <a:pt x="35515" y="17643"/>
                      </a:lnTo>
                      <a:lnTo>
                        <a:pt x="9167" y="49256"/>
                      </a:lnTo>
                      <a:lnTo>
                        <a:pt x="0" y="706606"/>
                      </a:lnTo>
                      <a:lnTo>
                        <a:pt x="1200" y="721117"/>
                      </a:lnTo>
                      <a:lnTo>
                        <a:pt x="17643" y="759412"/>
                      </a:lnTo>
                      <a:lnTo>
                        <a:pt x="49256" y="785760"/>
                      </a:lnTo>
                      <a:lnTo>
                        <a:pt x="344471" y="794928"/>
                      </a:lnTo>
                      <a:lnTo>
                        <a:pt x="768426" y="1218884"/>
                      </a:lnTo>
                      <a:lnTo>
                        <a:pt x="768426" y="794928"/>
                      </a:lnTo>
                      <a:lnTo>
                        <a:pt x="998074" y="794928"/>
                      </a:lnTo>
                      <a:lnTo>
                        <a:pt x="1012584" y="793728"/>
                      </a:lnTo>
                      <a:lnTo>
                        <a:pt x="1050880" y="777284"/>
                      </a:lnTo>
                      <a:lnTo>
                        <a:pt x="1077228" y="745672"/>
                      </a:lnTo>
                      <a:lnTo>
                        <a:pt x="1086396" y="88321"/>
                      </a:lnTo>
                      <a:lnTo>
                        <a:pt x="1085196" y="73811"/>
                      </a:lnTo>
                      <a:lnTo>
                        <a:pt x="1068752" y="35515"/>
                      </a:lnTo>
                      <a:lnTo>
                        <a:pt x="1037140" y="9167"/>
                      </a:lnTo>
                      <a:lnTo>
                        <a:pt x="1010238" y="840"/>
                      </a:lnTo>
                      <a:lnTo>
                        <a:pt x="99807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/>
                </a:p>
              </p:txBody>
            </p:sp>
            <p:sp>
              <p:nvSpPr>
                <p:cNvPr id="15" name="object 74"/>
                <p:cNvSpPr/>
                <p:nvPr/>
              </p:nvSpPr>
              <p:spPr>
                <a:xfrm>
                  <a:off x="2411099" y="1932549"/>
                  <a:ext cx="419314" cy="576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7094" h="1219200">
                      <a:moveTo>
                        <a:pt x="357716" y="0"/>
                      </a:moveTo>
                      <a:lnTo>
                        <a:pt x="88321" y="0"/>
                      </a:lnTo>
                      <a:lnTo>
                        <a:pt x="73812" y="1200"/>
                      </a:lnTo>
                      <a:lnTo>
                        <a:pt x="35518" y="17642"/>
                      </a:lnTo>
                      <a:lnTo>
                        <a:pt x="9170" y="49254"/>
                      </a:lnTo>
                      <a:lnTo>
                        <a:pt x="0" y="706606"/>
                      </a:lnTo>
                      <a:lnTo>
                        <a:pt x="1200" y="721117"/>
                      </a:lnTo>
                      <a:lnTo>
                        <a:pt x="17643" y="759412"/>
                      </a:lnTo>
                      <a:lnTo>
                        <a:pt x="49256" y="785760"/>
                      </a:lnTo>
                      <a:lnTo>
                        <a:pt x="317969" y="794928"/>
                      </a:lnTo>
                      <a:lnTo>
                        <a:pt x="317969" y="1218894"/>
                      </a:lnTo>
                      <a:lnTo>
                        <a:pt x="741935" y="794928"/>
                      </a:lnTo>
                      <a:lnTo>
                        <a:pt x="886726" y="794928"/>
                      </a:lnTo>
                      <a:lnTo>
                        <a:pt x="740993" y="649194"/>
                      </a:lnTo>
                      <a:lnTo>
                        <a:pt x="512288" y="649194"/>
                      </a:lnTo>
                      <a:lnTo>
                        <a:pt x="497603" y="648503"/>
                      </a:lnTo>
                      <a:lnTo>
                        <a:pt x="456111" y="638631"/>
                      </a:lnTo>
                      <a:lnTo>
                        <a:pt x="419780" y="618385"/>
                      </a:lnTo>
                      <a:lnTo>
                        <a:pt x="390307" y="589462"/>
                      </a:lnTo>
                      <a:lnTo>
                        <a:pt x="369391" y="553561"/>
                      </a:lnTo>
                      <a:lnTo>
                        <a:pt x="358730" y="512378"/>
                      </a:lnTo>
                      <a:lnTo>
                        <a:pt x="357748" y="497770"/>
                      </a:lnTo>
                      <a:lnTo>
                        <a:pt x="35771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/>
                </a:p>
              </p:txBody>
            </p:sp>
            <p:sp>
              <p:nvSpPr>
                <p:cNvPr id="17" name="object 75"/>
                <p:cNvSpPr/>
                <p:nvPr/>
              </p:nvSpPr>
              <p:spPr>
                <a:xfrm>
                  <a:off x="2147066" y="1493171"/>
                  <a:ext cx="1292160" cy="1292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3675" h="2733675">
                      <a:moveTo>
                        <a:pt x="1366764" y="2733518"/>
                      </a:moveTo>
                      <a:lnTo>
                        <a:pt x="1478696" y="2728979"/>
                      </a:lnTo>
                      <a:lnTo>
                        <a:pt x="1588166" y="2715597"/>
                      </a:lnTo>
                      <a:lnTo>
                        <a:pt x="1694820" y="2693728"/>
                      </a:lnTo>
                      <a:lnTo>
                        <a:pt x="1798302" y="2663724"/>
                      </a:lnTo>
                      <a:lnTo>
                        <a:pt x="1898259" y="2625942"/>
                      </a:lnTo>
                      <a:lnTo>
                        <a:pt x="1994337" y="2580736"/>
                      </a:lnTo>
                      <a:lnTo>
                        <a:pt x="2086180" y="2528459"/>
                      </a:lnTo>
                      <a:lnTo>
                        <a:pt x="2173434" y="2469466"/>
                      </a:lnTo>
                      <a:lnTo>
                        <a:pt x="2255745" y="2404112"/>
                      </a:lnTo>
                      <a:lnTo>
                        <a:pt x="2332758" y="2332752"/>
                      </a:lnTo>
                      <a:lnTo>
                        <a:pt x="2404119" y="2255739"/>
                      </a:lnTo>
                      <a:lnTo>
                        <a:pt x="2469474" y="2173428"/>
                      </a:lnTo>
                      <a:lnTo>
                        <a:pt x="2528467" y="2086174"/>
                      </a:lnTo>
                      <a:lnTo>
                        <a:pt x="2580744" y="1994331"/>
                      </a:lnTo>
                      <a:lnTo>
                        <a:pt x="2625951" y="1898253"/>
                      </a:lnTo>
                      <a:lnTo>
                        <a:pt x="2663734" y="1798296"/>
                      </a:lnTo>
                      <a:lnTo>
                        <a:pt x="2693737" y="1694812"/>
                      </a:lnTo>
                      <a:lnTo>
                        <a:pt x="2715607" y="1588158"/>
                      </a:lnTo>
                      <a:lnTo>
                        <a:pt x="2728989" y="1478687"/>
                      </a:lnTo>
                      <a:lnTo>
                        <a:pt x="2733529" y="1366754"/>
                      </a:lnTo>
                      <a:lnTo>
                        <a:pt x="2728989" y="1254822"/>
                      </a:lnTo>
                      <a:lnTo>
                        <a:pt x="2715607" y="1145352"/>
                      </a:lnTo>
                      <a:lnTo>
                        <a:pt x="2693737" y="1038699"/>
                      </a:lnTo>
                      <a:lnTo>
                        <a:pt x="2663734" y="935217"/>
                      </a:lnTo>
                      <a:lnTo>
                        <a:pt x="2625951" y="835260"/>
                      </a:lnTo>
                      <a:lnTo>
                        <a:pt x="2580744" y="739183"/>
                      </a:lnTo>
                      <a:lnTo>
                        <a:pt x="2528467" y="647341"/>
                      </a:lnTo>
                      <a:lnTo>
                        <a:pt x="2469474" y="560087"/>
                      </a:lnTo>
                      <a:lnTo>
                        <a:pt x="2404119" y="477777"/>
                      </a:lnTo>
                      <a:lnTo>
                        <a:pt x="2332758" y="400765"/>
                      </a:lnTo>
                      <a:lnTo>
                        <a:pt x="2255745" y="329405"/>
                      </a:lnTo>
                      <a:lnTo>
                        <a:pt x="2173434" y="264051"/>
                      </a:lnTo>
                      <a:lnTo>
                        <a:pt x="2086180" y="205059"/>
                      </a:lnTo>
                      <a:lnTo>
                        <a:pt x="1994337" y="152782"/>
                      </a:lnTo>
                      <a:lnTo>
                        <a:pt x="1898259" y="107575"/>
                      </a:lnTo>
                      <a:lnTo>
                        <a:pt x="1798302" y="69793"/>
                      </a:lnTo>
                      <a:lnTo>
                        <a:pt x="1694820" y="39790"/>
                      </a:lnTo>
                      <a:lnTo>
                        <a:pt x="1588166" y="17921"/>
                      </a:lnTo>
                      <a:lnTo>
                        <a:pt x="1478696" y="4539"/>
                      </a:lnTo>
                      <a:lnTo>
                        <a:pt x="1366764" y="0"/>
                      </a:lnTo>
                      <a:lnTo>
                        <a:pt x="1254832" y="4539"/>
                      </a:lnTo>
                      <a:lnTo>
                        <a:pt x="1145362" y="17921"/>
                      </a:lnTo>
                      <a:lnTo>
                        <a:pt x="1038709" y="39790"/>
                      </a:lnTo>
                      <a:lnTo>
                        <a:pt x="935226" y="69793"/>
                      </a:lnTo>
                      <a:lnTo>
                        <a:pt x="835269" y="107575"/>
                      </a:lnTo>
                      <a:lnTo>
                        <a:pt x="739192" y="152782"/>
                      </a:lnTo>
                      <a:lnTo>
                        <a:pt x="647348" y="205059"/>
                      </a:lnTo>
                      <a:lnTo>
                        <a:pt x="560094" y="264051"/>
                      </a:lnTo>
                      <a:lnTo>
                        <a:pt x="477783" y="329405"/>
                      </a:lnTo>
                      <a:lnTo>
                        <a:pt x="400770" y="400765"/>
                      </a:lnTo>
                      <a:lnTo>
                        <a:pt x="329409" y="477777"/>
                      </a:lnTo>
                      <a:lnTo>
                        <a:pt x="264055" y="560087"/>
                      </a:lnTo>
                      <a:lnTo>
                        <a:pt x="205062" y="647341"/>
                      </a:lnTo>
                      <a:lnTo>
                        <a:pt x="152784" y="739183"/>
                      </a:lnTo>
                      <a:lnTo>
                        <a:pt x="107577" y="835260"/>
                      </a:lnTo>
                      <a:lnTo>
                        <a:pt x="69794" y="935217"/>
                      </a:lnTo>
                      <a:lnTo>
                        <a:pt x="39791" y="1038699"/>
                      </a:lnTo>
                      <a:lnTo>
                        <a:pt x="17921" y="1145352"/>
                      </a:lnTo>
                      <a:lnTo>
                        <a:pt x="4539" y="1254822"/>
                      </a:lnTo>
                      <a:lnTo>
                        <a:pt x="0" y="1366754"/>
                      </a:lnTo>
                      <a:lnTo>
                        <a:pt x="4539" y="1478687"/>
                      </a:lnTo>
                      <a:lnTo>
                        <a:pt x="17921" y="1588158"/>
                      </a:lnTo>
                      <a:lnTo>
                        <a:pt x="39791" y="1694812"/>
                      </a:lnTo>
                      <a:lnTo>
                        <a:pt x="69794" y="1798296"/>
                      </a:lnTo>
                      <a:lnTo>
                        <a:pt x="107577" y="1898253"/>
                      </a:lnTo>
                      <a:lnTo>
                        <a:pt x="152784" y="1994331"/>
                      </a:lnTo>
                      <a:lnTo>
                        <a:pt x="205062" y="2086174"/>
                      </a:lnTo>
                      <a:lnTo>
                        <a:pt x="264055" y="2173428"/>
                      </a:lnTo>
                      <a:lnTo>
                        <a:pt x="329409" y="2255739"/>
                      </a:lnTo>
                      <a:lnTo>
                        <a:pt x="400770" y="2332752"/>
                      </a:lnTo>
                      <a:lnTo>
                        <a:pt x="477783" y="2404112"/>
                      </a:lnTo>
                      <a:lnTo>
                        <a:pt x="560094" y="2469466"/>
                      </a:lnTo>
                      <a:lnTo>
                        <a:pt x="647348" y="2528459"/>
                      </a:lnTo>
                      <a:lnTo>
                        <a:pt x="739192" y="2580736"/>
                      </a:lnTo>
                      <a:lnTo>
                        <a:pt x="835269" y="2625942"/>
                      </a:lnTo>
                      <a:lnTo>
                        <a:pt x="935226" y="2663724"/>
                      </a:lnTo>
                      <a:lnTo>
                        <a:pt x="1038709" y="2693728"/>
                      </a:lnTo>
                      <a:lnTo>
                        <a:pt x="1145362" y="2715597"/>
                      </a:lnTo>
                      <a:lnTo>
                        <a:pt x="1254832" y="2728979"/>
                      </a:lnTo>
                      <a:lnTo>
                        <a:pt x="1366764" y="2733518"/>
                      </a:lnTo>
                      <a:close/>
                    </a:path>
                  </a:pathLst>
                </a:custGeom>
                <a:ln w="83767"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/>
                </a:p>
              </p:txBody>
            </p:sp>
            <p:sp>
              <p:nvSpPr>
                <p:cNvPr id="18" name="object 85"/>
                <p:cNvSpPr/>
                <p:nvPr/>
              </p:nvSpPr>
              <p:spPr>
                <a:xfrm>
                  <a:off x="2936644" y="1493169"/>
                  <a:ext cx="603909" cy="603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619" h="1277620">
                      <a:moveTo>
                        <a:pt x="638724" y="0"/>
                      </a:moveTo>
                      <a:lnTo>
                        <a:pt x="586415" y="2121"/>
                      </a:lnTo>
                      <a:lnTo>
                        <a:pt x="535257" y="8375"/>
                      </a:lnTo>
                      <a:lnTo>
                        <a:pt x="485416" y="18595"/>
                      </a:lnTo>
                      <a:lnTo>
                        <a:pt x="437056" y="32617"/>
                      </a:lnTo>
                      <a:lnTo>
                        <a:pt x="390343" y="50274"/>
                      </a:lnTo>
                      <a:lnTo>
                        <a:pt x="345444" y="71400"/>
                      </a:lnTo>
                      <a:lnTo>
                        <a:pt x="302524" y="95831"/>
                      </a:lnTo>
                      <a:lnTo>
                        <a:pt x="261747" y="123400"/>
                      </a:lnTo>
                      <a:lnTo>
                        <a:pt x="223281" y="153942"/>
                      </a:lnTo>
                      <a:lnTo>
                        <a:pt x="187291" y="187291"/>
                      </a:lnTo>
                      <a:lnTo>
                        <a:pt x="153942" y="223281"/>
                      </a:lnTo>
                      <a:lnTo>
                        <a:pt x="123400" y="261747"/>
                      </a:lnTo>
                      <a:lnTo>
                        <a:pt x="95831" y="302524"/>
                      </a:lnTo>
                      <a:lnTo>
                        <a:pt x="71400" y="345444"/>
                      </a:lnTo>
                      <a:lnTo>
                        <a:pt x="50274" y="390343"/>
                      </a:lnTo>
                      <a:lnTo>
                        <a:pt x="32617" y="437056"/>
                      </a:lnTo>
                      <a:lnTo>
                        <a:pt x="18595" y="485416"/>
                      </a:lnTo>
                      <a:lnTo>
                        <a:pt x="8375" y="535257"/>
                      </a:lnTo>
                      <a:lnTo>
                        <a:pt x="2121" y="586415"/>
                      </a:lnTo>
                      <a:lnTo>
                        <a:pt x="0" y="638724"/>
                      </a:lnTo>
                      <a:lnTo>
                        <a:pt x="2121" y="691032"/>
                      </a:lnTo>
                      <a:lnTo>
                        <a:pt x="8375" y="742190"/>
                      </a:lnTo>
                      <a:lnTo>
                        <a:pt x="18595" y="792031"/>
                      </a:lnTo>
                      <a:lnTo>
                        <a:pt x="32617" y="840391"/>
                      </a:lnTo>
                      <a:lnTo>
                        <a:pt x="50274" y="887104"/>
                      </a:lnTo>
                      <a:lnTo>
                        <a:pt x="71400" y="932003"/>
                      </a:lnTo>
                      <a:lnTo>
                        <a:pt x="95831" y="974923"/>
                      </a:lnTo>
                      <a:lnTo>
                        <a:pt x="123400" y="1015700"/>
                      </a:lnTo>
                      <a:lnTo>
                        <a:pt x="153942" y="1054166"/>
                      </a:lnTo>
                      <a:lnTo>
                        <a:pt x="187291" y="1090156"/>
                      </a:lnTo>
                      <a:lnTo>
                        <a:pt x="223281" y="1123505"/>
                      </a:lnTo>
                      <a:lnTo>
                        <a:pt x="261747" y="1154047"/>
                      </a:lnTo>
                      <a:lnTo>
                        <a:pt x="302524" y="1181616"/>
                      </a:lnTo>
                      <a:lnTo>
                        <a:pt x="345444" y="1206047"/>
                      </a:lnTo>
                      <a:lnTo>
                        <a:pt x="390343" y="1227173"/>
                      </a:lnTo>
                      <a:lnTo>
                        <a:pt x="437056" y="1244830"/>
                      </a:lnTo>
                      <a:lnTo>
                        <a:pt x="485416" y="1258852"/>
                      </a:lnTo>
                      <a:lnTo>
                        <a:pt x="535257" y="1269072"/>
                      </a:lnTo>
                      <a:lnTo>
                        <a:pt x="586415" y="1275326"/>
                      </a:lnTo>
                      <a:lnTo>
                        <a:pt x="638724" y="1277448"/>
                      </a:lnTo>
                      <a:lnTo>
                        <a:pt x="691032" y="1275326"/>
                      </a:lnTo>
                      <a:lnTo>
                        <a:pt x="742190" y="1269072"/>
                      </a:lnTo>
                      <a:lnTo>
                        <a:pt x="792031" y="1258852"/>
                      </a:lnTo>
                      <a:lnTo>
                        <a:pt x="840391" y="1244830"/>
                      </a:lnTo>
                      <a:lnTo>
                        <a:pt x="887104" y="1227173"/>
                      </a:lnTo>
                      <a:lnTo>
                        <a:pt x="932003" y="1206047"/>
                      </a:lnTo>
                      <a:lnTo>
                        <a:pt x="974923" y="1181616"/>
                      </a:lnTo>
                      <a:lnTo>
                        <a:pt x="1015700" y="1154047"/>
                      </a:lnTo>
                      <a:lnTo>
                        <a:pt x="1054166" y="1123505"/>
                      </a:lnTo>
                      <a:lnTo>
                        <a:pt x="1090156" y="1090156"/>
                      </a:lnTo>
                      <a:lnTo>
                        <a:pt x="1123505" y="1054166"/>
                      </a:lnTo>
                      <a:lnTo>
                        <a:pt x="1154047" y="1015700"/>
                      </a:lnTo>
                      <a:lnTo>
                        <a:pt x="1181616" y="974923"/>
                      </a:lnTo>
                      <a:lnTo>
                        <a:pt x="1206047" y="932003"/>
                      </a:lnTo>
                      <a:lnTo>
                        <a:pt x="1227173" y="887104"/>
                      </a:lnTo>
                      <a:lnTo>
                        <a:pt x="1244830" y="840391"/>
                      </a:lnTo>
                      <a:lnTo>
                        <a:pt x="1258852" y="792031"/>
                      </a:lnTo>
                      <a:lnTo>
                        <a:pt x="1269072" y="742190"/>
                      </a:lnTo>
                      <a:lnTo>
                        <a:pt x="1275326" y="691032"/>
                      </a:lnTo>
                      <a:lnTo>
                        <a:pt x="1277448" y="638724"/>
                      </a:lnTo>
                      <a:lnTo>
                        <a:pt x="1275326" y="586415"/>
                      </a:lnTo>
                      <a:lnTo>
                        <a:pt x="1269072" y="535257"/>
                      </a:lnTo>
                      <a:lnTo>
                        <a:pt x="1258852" y="485416"/>
                      </a:lnTo>
                      <a:lnTo>
                        <a:pt x="1244830" y="437056"/>
                      </a:lnTo>
                      <a:lnTo>
                        <a:pt x="1227173" y="390343"/>
                      </a:lnTo>
                      <a:lnTo>
                        <a:pt x="1206047" y="345444"/>
                      </a:lnTo>
                      <a:lnTo>
                        <a:pt x="1181616" y="302524"/>
                      </a:lnTo>
                      <a:lnTo>
                        <a:pt x="1154047" y="261747"/>
                      </a:lnTo>
                      <a:lnTo>
                        <a:pt x="1123505" y="223281"/>
                      </a:lnTo>
                      <a:lnTo>
                        <a:pt x="1090156" y="187291"/>
                      </a:lnTo>
                      <a:lnTo>
                        <a:pt x="1054166" y="153942"/>
                      </a:lnTo>
                      <a:lnTo>
                        <a:pt x="1015700" y="123400"/>
                      </a:lnTo>
                      <a:lnTo>
                        <a:pt x="974923" y="95831"/>
                      </a:lnTo>
                      <a:lnTo>
                        <a:pt x="932003" y="71400"/>
                      </a:lnTo>
                      <a:lnTo>
                        <a:pt x="887104" y="50274"/>
                      </a:lnTo>
                      <a:lnTo>
                        <a:pt x="840391" y="32617"/>
                      </a:lnTo>
                      <a:lnTo>
                        <a:pt x="792031" y="18595"/>
                      </a:lnTo>
                      <a:lnTo>
                        <a:pt x="742190" y="8375"/>
                      </a:lnTo>
                      <a:lnTo>
                        <a:pt x="691032" y="2121"/>
                      </a:lnTo>
                      <a:lnTo>
                        <a:pt x="638724" y="0"/>
                      </a:lnTo>
                      <a:close/>
                    </a:path>
                  </a:pathLst>
                </a:custGeom>
                <a:solidFill>
                  <a:srgbClr val="FF9900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/>
                </a:p>
              </p:txBody>
            </p:sp>
            <p:sp>
              <p:nvSpPr>
                <p:cNvPr id="19" name="object 86"/>
                <p:cNvSpPr/>
                <p:nvPr/>
              </p:nvSpPr>
              <p:spPr>
                <a:xfrm>
                  <a:off x="3076103" y="1621864"/>
                  <a:ext cx="153679" cy="226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119" h="480060">
                      <a:moveTo>
                        <a:pt x="324681" y="217249"/>
                      </a:moveTo>
                      <a:lnTo>
                        <a:pt x="109818" y="217249"/>
                      </a:lnTo>
                      <a:lnTo>
                        <a:pt x="109818" y="479859"/>
                      </a:lnTo>
                      <a:lnTo>
                        <a:pt x="324681" y="479859"/>
                      </a:lnTo>
                      <a:lnTo>
                        <a:pt x="324681" y="217249"/>
                      </a:lnTo>
                      <a:close/>
                    </a:path>
                    <a:path w="325119" h="480060">
                      <a:moveTo>
                        <a:pt x="217249" y="0"/>
                      </a:moveTo>
                      <a:lnTo>
                        <a:pt x="0" y="217249"/>
                      </a:lnTo>
                      <a:lnTo>
                        <a:pt x="434499" y="217249"/>
                      </a:lnTo>
                      <a:lnTo>
                        <a:pt x="21724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/>
                </a:p>
              </p:txBody>
            </p:sp>
            <p:sp>
              <p:nvSpPr>
                <p:cNvPr id="20" name="object 87"/>
                <p:cNvSpPr/>
                <p:nvPr/>
              </p:nvSpPr>
              <p:spPr>
                <a:xfrm>
                  <a:off x="3195632" y="1741481"/>
                  <a:ext cx="205605" cy="226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975" h="480060">
                      <a:moveTo>
                        <a:pt x="434499" y="262609"/>
                      </a:moveTo>
                      <a:lnTo>
                        <a:pt x="0" y="262609"/>
                      </a:lnTo>
                      <a:lnTo>
                        <a:pt x="217249" y="479859"/>
                      </a:lnTo>
                      <a:lnTo>
                        <a:pt x="434499" y="262609"/>
                      </a:lnTo>
                      <a:close/>
                    </a:path>
                    <a:path w="434975" h="480060">
                      <a:moveTo>
                        <a:pt x="324681" y="0"/>
                      </a:moveTo>
                      <a:lnTo>
                        <a:pt x="109818" y="0"/>
                      </a:lnTo>
                      <a:lnTo>
                        <a:pt x="109818" y="262609"/>
                      </a:lnTo>
                      <a:lnTo>
                        <a:pt x="324681" y="262609"/>
                      </a:lnTo>
                      <a:lnTo>
                        <a:pt x="32468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/>
                </a:p>
              </p:txBody>
            </p:sp>
            <p:sp>
              <p:nvSpPr>
                <p:cNvPr id="22" name="object 88"/>
                <p:cNvSpPr/>
                <p:nvPr/>
              </p:nvSpPr>
              <p:spPr>
                <a:xfrm>
                  <a:off x="2936644" y="1493169"/>
                  <a:ext cx="603909" cy="603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619" h="1277620">
                      <a:moveTo>
                        <a:pt x="638724" y="1277448"/>
                      </a:moveTo>
                      <a:lnTo>
                        <a:pt x="691032" y="1275326"/>
                      </a:lnTo>
                      <a:lnTo>
                        <a:pt x="742190" y="1269072"/>
                      </a:lnTo>
                      <a:lnTo>
                        <a:pt x="792031" y="1258852"/>
                      </a:lnTo>
                      <a:lnTo>
                        <a:pt x="840391" y="1244830"/>
                      </a:lnTo>
                      <a:lnTo>
                        <a:pt x="887104" y="1227173"/>
                      </a:lnTo>
                      <a:lnTo>
                        <a:pt x="932003" y="1206047"/>
                      </a:lnTo>
                      <a:lnTo>
                        <a:pt x="974923" y="1181616"/>
                      </a:lnTo>
                      <a:lnTo>
                        <a:pt x="1015700" y="1154047"/>
                      </a:lnTo>
                      <a:lnTo>
                        <a:pt x="1054166" y="1123505"/>
                      </a:lnTo>
                      <a:lnTo>
                        <a:pt x="1090156" y="1090156"/>
                      </a:lnTo>
                      <a:lnTo>
                        <a:pt x="1123505" y="1054166"/>
                      </a:lnTo>
                      <a:lnTo>
                        <a:pt x="1154047" y="1015700"/>
                      </a:lnTo>
                      <a:lnTo>
                        <a:pt x="1181616" y="974923"/>
                      </a:lnTo>
                      <a:lnTo>
                        <a:pt x="1206047" y="932003"/>
                      </a:lnTo>
                      <a:lnTo>
                        <a:pt x="1227173" y="887104"/>
                      </a:lnTo>
                      <a:lnTo>
                        <a:pt x="1244830" y="840391"/>
                      </a:lnTo>
                      <a:lnTo>
                        <a:pt x="1258852" y="792031"/>
                      </a:lnTo>
                      <a:lnTo>
                        <a:pt x="1269072" y="742190"/>
                      </a:lnTo>
                      <a:lnTo>
                        <a:pt x="1275326" y="691032"/>
                      </a:lnTo>
                      <a:lnTo>
                        <a:pt x="1277448" y="638724"/>
                      </a:lnTo>
                      <a:lnTo>
                        <a:pt x="1275326" y="586415"/>
                      </a:lnTo>
                      <a:lnTo>
                        <a:pt x="1269072" y="535257"/>
                      </a:lnTo>
                      <a:lnTo>
                        <a:pt x="1258852" y="485416"/>
                      </a:lnTo>
                      <a:lnTo>
                        <a:pt x="1244830" y="437056"/>
                      </a:lnTo>
                      <a:lnTo>
                        <a:pt x="1227173" y="390343"/>
                      </a:lnTo>
                      <a:lnTo>
                        <a:pt x="1206047" y="345444"/>
                      </a:lnTo>
                      <a:lnTo>
                        <a:pt x="1181616" y="302524"/>
                      </a:lnTo>
                      <a:lnTo>
                        <a:pt x="1154047" y="261747"/>
                      </a:lnTo>
                      <a:lnTo>
                        <a:pt x="1123505" y="223281"/>
                      </a:lnTo>
                      <a:lnTo>
                        <a:pt x="1090156" y="187291"/>
                      </a:lnTo>
                      <a:lnTo>
                        <a:pt x="1054166" y="153942"/>
                      </a:lnTo>
                      <a:lnTo>
                        <a:pt x="1015700" y="123400"/>
                      </a:lnTo>
                      <a:lnTo>
                        <a:pt x="974923" y="95831"/>
                      </a:lnTo>
                      <a:lnTo>
                        <a:pt x="932003" y="71400"/>
                      </a:lnTo>
                      <a:lnTo>
                        <a:pt x="887104" y="50274"/>
                      </a:lnTo>
                      <a:lnTo>
                        <a:pt x="840391" y="32617"/>
                      </a:lnTo>
                      <a:lnTo>
                        <a:pt x="792031" y="18595"/>
                      </a:lnTo>
                      <a:lnTo>
                        <a:pt x="742190" y="8375"/>
                      </a:lnTo>
                      <a:lnTo>
                        <a:pt x="691032" y="2121"/>
                      </a:lnTo>
                      <a:lnTo>
                        <a:pt x="638724" y="0"/>
                      </a:lnTo>
                      <a:lnTo>
                        <a:pt x="586415" y="2121"/>
                      </a:lnTo>
                      <a:lnTo>
                        <a:pt x="535257" y="8375"/>
                      </a:lnTo>
                      <a:lnTo>
                        <a:pt x="485416" y="18595"/>
                      </a:lnTo>
                      <a:lnTo>
                        <a:pt x="437056" y="32617"/>
                      </a:lnTo>
                      <a:lnTo>
                        <a:pt x="390343" y="50274"/>
                      </a:lnTo>
                      <a:lnTo>
                        <a:pt x="345444" y="71400"/>
                      </a:lnTo>
                      <a:lnTo>
                        <a:pt x="302524" y="95831"/>
                      </a:lnTo>
                      <a:lnTo>
                        <a:pt x="261747" y="123400"/>
                      </a:lnTo>
                      <a:lnTo>
                        <a:pt x="223281" y="153942"/>
                      </a:lnTo>
                      <a:lnTo>
                        <a:pt x="187291" y="187291"/>
                      </a:lnTo>
                      <a:lnTo>
                        <a:pt x="153942" y="223281"/>
                      </a:lnTo>
                      <a:lnTo>
                        <a:pt x="123400" y="261747"/>
                      </a:lnTo>
                      <a:lnTo>
                        <a:pt x="95831" y="302524"/>
                      </a:lnTo>
                      <a:lnTo>
                        <a:pt x="71400" y="345444"/>
                      </a:lnTo>
                      <a:lnTo>
                        <a:pt x="50274" y="390343"/>
                      </a:lnTo>
                      <a:lnTo>
                        <a:pt x="32617" y="437056"/>
                      </a:lnTo>
                      <a:lnTo>
                        <a:pt x="18595" y="485416"/>
                      </a:lnTo>
                      <a:lnTo>
                        <a:pt x="8375" y="535257"/>
                      </a:lnTo>
                      <a:lnTo>
                        <a:pt x="2121" y="586415"/>
                      </a:lnTo>
                      <a:lnTo>
                        <a:pt x="0" y="638724"/>
                      </a:lnTo>
                      <a:lnTo>
                        <a:pt x="2121" y="691032"/>
                      </a:lnTo>
                      <a:lnTo>
                        <a:pt x="8375" y="742190"/>
                      </a:lnTo>
                      <a:lnTo>
                        <a:pt x="18595" y="792031"/>
                      </a:lnTo>
                      <a:lnTo>
                        <a:pt x="32617" y="840391"/>
                      </a:lnTo>
                      <a:lnTo>
                        <a:pt x="50274" y="887104"/>
                      </a:lnTo>
                      <a:lnTo>
                        <a:pt x="71400" y="932003"/>
                      </a:lnTo>
                      <a:lnTo>
                        <a:pt x="95831" y="974923"/>
                      </a:lnTo>
                      <a:lnTo>
                        <a:pt x="123400" y="1015700"/>
                      </a:lnTo>
                      <a:lnTo>
                        <a:pt x="153942" y="1054166"/>
                      </a:lnTo>
                      <a:lnTo>
                        <a:pt x="187291" y="1090156"/>
                      </a:lnTo>
                      <a:lnTo>
                        <a:pt x="223281" y="1123505"/>
                      </a:lnTo>
                      <a:lnTo>
                        <a:pt x="261747" y="1154047"/>
                      </a:lnTo>
                      <a:lnTo>
                        <a:pt x="302524" y="1181616"/>
                      </a:lnTo>
                      <a:lnTo>
                        <a:pt x="345444" y="1206047"/>
                      </a:lnTo>
                      <a:lnTo>
                        <a:pt x="390343" y="1227173"/>
                      </a:lnTo>
                      <a:lnTo>
                        <a:pt x="437056" y="1244830"/>
                      </a:lnTo>
                      <a:lnTo>
                        <a:pt x="485416" y="1258852"/>
                      </a:lnTo>
                      <a:lnTo>
                        <a:pt x="535257" y="1269072"/>
                      </a:lnTo>
                      <a:lnTo>
                        <a:pt x="586415" y="1275326"/>
                      </a:lnTo>
                      <a:lnTo>
                        <a:pt x="638724" y="1277448"/>
                      </a:lnTo>
                      <a:close/>
                    </a:path>
                  </a:pathLst>
                </a:custGeom>
                <a:ln w="83767"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7" name="Grupo 6"/>
              <p:cNvGrpSpPr/>
              <p:nvPr/>
            </p:nvGrpSpPr>
            <p:grpSpPr>
              <a:xfrm>
                <a:off x="377654" y="1493169"/>
                <a:ext cx="1393487" cy="1292162"/>
                <a:chOff x="377654" y="1493169"/>
                <a:chExt cx="1393487" cy="1292162"/>
              </a:xfrm>
            </p:grpSpPr>
            <p:sp>
              <p:nvSpPr>
                <p:cNvPr id="10" name="object 69"/>
                <p:cNvSpPr/>
                <p:nvPr/>
              </p:nvSpPr>
              <p:spPr>
                <a:xfrm>
                  <a:off x="377654" y="1493171"/>
                  <a:ext cx="1292160" cy="1292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3675" h="2733675">
                      <a:moveTo>
                        <a:pt x="1366764" y="0"/>
                      </a:moveTo>
                      <a:lnTo>
                        <a:pt x="1254832" y="4539"/>
                      </a:lnTo>
                      <a:lnTo>
                        <a:pt x="1145362" y="17921"/>
                      </a:lnTo>
                      <a:lnTo>
                        <a:pt x="1038709" y="39790"/>
                      </a:lnTo>
                      <a:lnTo>
                        <a:pt x="935226" y="69793"/>
                      </a:lnTo>
                      <a:lnTo>
                        <a:pt x="835269" y="107575"/>
                      </a:lnTo>
                      <a:lnTo>
                        <a:pt x="739192" y="152782"/>
                      </a:lnTo>
                      <a:lnTo>
                        <a:pt x="647348" y="205059"/>
                      </a:lnTo>
                      <a:lnTo>
                        <a:pt x="560094" y="264051"/>
                      </a:lnTo>
                      <a:lnTo>
                        <a:pt x="477783" y="329405"/>
                      </a:lnTo>
                      <a:lnTo>
                        <a:pt x="400770" y="400765"/>
                      </a:lnTo>
                      <a:lnTo>
                        <a:pt x="329409" y="477777"/>
                      </a:lnTo>
                      <a:lnTo>
                        <a:pt x="264055" y="560087"/>
                      </a:lnTo>
                      <a:lnTo>
                        <a:pt x="205062" y="647341"/>
                      </a:lnTo>
                      <a:lnTo>
                        <a:pt x="152784" y="739183"/>
                      </a:lnTo>
                      <a:lnTo>
                        <a:pt x="107577" y="835260"/>
                      </a:lnTo>
                      <a:lnTo>
                        <a:pt x="69794" y="935217"/>
                      </a:lnTo>
                      <a:lnTo>
                        <a:pt x="39791" y="1038699"/>
                      </a:lnTo>
                      <a:lnTo>
                        <a:pt x="17921" y="1145352"/>
                      </a:lnTo>
                      <a:lnTo>
                        <a:pt x="4539" y="1254822"/>
                      </a:lnTo>
                      <a:lnTo>
                        <a:pt x="0" y="1366754"/>
                      </a:lnTo>
                      <a:lnTo>
                        <a:pt x="4539" y="1478687"/>
                      </a:lnTo>
                      <a:lnTo>
                        <a:pt x="17921" y="1588158"/>
                      </a:lnTo>
                      <a:lnTo>
                        <a:pt x="39791" y="1694812"/>
                      </a:lnTo>
                      <a:lnTo>
                        <a:pt x="69794" y="1798296"/>
                      </a:lnTo>
                      <a:lnTo>
                        <a:pt x="107577" y="1898253"/>
                      </a:lnTo>
                      <a:lnTo>
                        <a:pt x="152784" y="1994331"/>
                      </a:lnTo>
                      <a:lnTo>
                        <a:pt x="205062" y="2086174"/>
                      </a:lnTo>
                      <a:lnTo>
                        <a:pt x="264055" y="2173428"/>
                      </a:lnTo>
                      <a:lnTo>
                        <a:pt x="329409" y="2255739"/>
                      </a:lnTo>
                      <a:lnTo>
                        <a:pt x="400770" y="2332752"/>
                      </a:lnTo>
                      <a:lnTo>
                        <a:pt x="477783" y="2404112"/>
                      </a:lnTo>
                      <a:lnTo>
                        <a:pt x="560094" y="2469466"/>
                      </a:lnTo>
                      <a:lnTo>
                        <a:pt x="647348" y="2528459"/>
                      </a:lnTo>
                      <a:lnTo>
                        <a:pt x="739192" y="2580736"/>
                      </a:lnTo>
                      <a:lnTo>
                        <a:pt x="835269" y="2625942"/>
                      </a:lnTo>
                      <a:lnTo>
                        <a:pt x="935226" y="2663724"/>
                      </a:lnTo>
                      <a:lnTo>
                        <a:pt x="1038709" y="2693728"/>
                      </a:lnTo>
                      <a:lnTo>
                        <a:pt x="1145362" y="2715597"/>
                      </a:lnTo>
                      <a:lnTo>
                        <a:pt x="1254832" y="2728979"/>
                      </a:lnTo>
                      <a:lnTo>
                        <a:pt x="1366764" y="2733518"/>
                      </a:lnTo>
                      <a:lnTo>
                        <a:pt x="1478696" y="2728979"/>
                      </a:lnTo>
                      <a:lnTo>
                        <a:pt x="1588166" y="2715597"/>
                      </a:lnTo>
                      <a:lnTo>
                        <a:pt x="1694820" y="2693728"/>
                      </a:lnTo>
                      <a:lnTo>
                        <a:pt x="1798302" y="2663724"/>
                      </a:lnTo>
                      <a:lnTo>
                        <a:pt x="1898259" y="2625942"/>
                      </a:lnTo>
                      <a:lnTo>
                        <a:pt x="1994337" y="2580736"/>
                      </a:lnTo>
                      <a:lnTo>
                        <a:pt x="2086180" y="2528459"/>
                      </a:lnTo>
                      <a:lnTo>
                        <a:pt x="2173434" y="2469466"/>
                      </a:lnTo>
                      <a:lnTo>
                        <a:pt x="2255745" y="2404112"/>
                      </a:lnTo>
                      <a:lnTo>
                        <a:pt x="2332758" y="2332752"/>
                      </a:lnTo>
                      <a:lnTo>
                        <a:pt x="2404119" y="2255739"/>
                      </a:lnTo>
                      <a:lnTo>
                        <a:pt x="2469474" y="2173428"/>
                      </a:lnTo>
                      <a:lnTo>
                        <a:pt x="2528467" y="2086174"/>
                      </a:lnTo>
                      <a:lnTo>
                        <a:pt x="2580744" y="1994331"/>
                      </a:lnTo>
                      <a:lnTo>
                        <a:pt x="2625951" y="1898253"/>
                      </a:lnTo>
                      <a:lnTo>
                        <a:pt x="2663734" y="1798296"/>
                      </a:lnTo>
                      <a:lnTo>
                        <a:pt x="2693737" y="1694812"/>
                      </a:lnTo>
                      <a:lnTo>
                        <a:pt x="2715607" y="1588158"/>
                      </a:lnTo>
                      <a:lnTo>
                        <a:pt x="2728989" y="1478687"/>
                      </a:lnTo>
                      <a:lnTo>
                        <a:pt x="2733529" y="1366754"/>
                      </a:lnTo>
                      <a:lnTo>
                        <a:pt x="2728989" y="1254822"/>
                      </a:lnTo>
                      <a:lnTo>
                        <a:pt x="2715607" y="1145352"/>
                      </a:lnTo>
                      <a:lnTo>
                        <a:pt x="2693737" y="1038699"/>
                      </a:lnTo>
                      <a:lnTo>
                        <a:pt x="2663734" y="935217"/>
                      </a:lnTo>
                      <a:lnTo>
                        <a:pt x="2625951" y="835260"/>
                      </a:lnTo>
                      <a:lnTo>
                        <a:pt x="2580744" y="739183"/>
                      </a:lnTo>
                      <a:lnTo>
                        <a:pt x="2528467" y="647341"/>
                      </a:lnTo>
                      <a:lnTo>
                        <a:pt x="2469474" y="560087"/>
                      </a:lnTo>
                      <a:lnTo>
                        <a:pt x="2404119" y="477777"/>
                      </a:lnTo>
                      <a:lnTo>
                        <a:pt x="2332758" y="400765"/>
                      </a:lnTo>
                      <a:lnTo>
                        <a:pt x="2255745" y="329405"/>
                      </a:lnTo>
                      <a:lnTo>
                        <a:pt x="2173434" y="264051"/>
                      </a:lnTo>
                      <a:lnTo>
                        <a:pt x="2086180" y="205059"/>
                      </a:lnTo>
                      <a:lnTo>
                        <a:pt x="1994337" y="152782"/>
                      </a:lnTo>
                      <a:lnTo>
                        <a:pt x="1898259" y="107575"/>
                      </a:lnTo>
                      <a:lnTo>
                        <a:pt x="1798302" y="69793"/>
                      </a:lnTo>
                      <a:lnTo>
                        <a:pt x="1694820" y="39790"/>
                      </a:lnTo>
                      <a:lnTo>
                        <a:pt x="1588166" y="17921"/>
                      </a:lnTo>
                      <a:lnTo>
                        <a:pt x="1478696" y="4539"/>
                      </a:lnTo>
                      <a:lnTo>
                        <a:pt x="1366764" y="0"/>
                      </a:lnTo>
                      <a:close/>
                    </a:path>
                  </a:pathLst>
                </a:custGeom>
                <a:solidFill>
                  <a:srgbClr val="01AA4D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/>
                </a:p>
              </p:txBody>
            </p:sp>
            <p:sp>
              <p:nvSpPr>
                <p:cNvPr id="11" name="object 70"/>
                <p:cNvSpPr/>
                <p:nvPr/>
              </p:nvSpPr>
              <p:spPr>
                <a:xfrm>
                  <a:off x="578054" y="1693964"/>
                  <a:ext cx="890951" cy="890893"/>
                </a:xfrm>
                <a:prstGeom prst="rect">
                  <a:avLst/>
                </a:prstGeom>
                <a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/>
                </a:p>
              </p:txBody>
            </p:sp>
            <p:sp>
              <p:nvSpPr>
                <p:cNvPr id="12" name="object 71"/>
                <p:cNvSpPr/>
                <p:nvPr/>
              </p:nvSpPr>
              <p:spPr>
                <a:xfrm>
                  <a:off x="377654" y="1493171"/>
                  <a:ext cx="1292160" cy="1292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3675" h="2733675">
                      <a:moveTo>
                        <a:pt x="1366764" y="2733518"/>
                      </a:moveTo>
                      <a:lnTo>
                        <a:pt x="1478696" y="2728979"/>
                      </a:lnTo>
                      <a:lnTo>
                        <a:pt x="1588166" y="2715597"/>
                      </a:lnTo>
                      <a:lnTo>
                        <a:pt x="1694820" y="2693728"/>
                      </a:lnTo>
                      <a:lnTo>
                        <a:pt x="1798302" y="2663724"/>
                      </a:lnTo>
                      <a:lnTo>
                        <a:pt x="1898259" y="2625942"/>
                      </a:lnTo>
                      <a:lnTo>
                        <a:pt x="1994337" y="2580736"/>
                      </a:lnTo>
                      <a:lnTo>
                        <a:pt x="2086180" y="2528459"/>
                      </a:lnTo>
                      <a:lnTo>
                        <a:pt x="2173434" y="2469466"/>
                      </a:lnTo>
                      <a:lnTo>
                        <a:pt x="2255745" y="2404112"/>
                      </a:lnTo>
                      <a:lnTo>
                        <a:pt x="2332758" y="2332752"/>
                      </a:lnTo>
                      <a:lnTo>
                        <a:pt x="2404119" y="2255739"/>
                      </a:lnTo>
                      <a:lnTo>
                        <a:pt x="2469474" y="2173428"/>
                      </a:lnTo>
                      <a:lnTo>
                        <a:pt x="2528467" y="2086174"/>
                      </a:lnTo>
                      <a:lnTo>
                        <a:pt x="2580744" y="1994331"/>
                      </a:lnTo>
                      <a:lnTo>
                        <a:pt x="2625951" y="1898253"/>
                      </a:lnTo>
                      <a:lnTo>
                        <a:pt x="2663734" y="1798296"/>
                      </a:lnTo>
                      <a:lnTo>
                        <a:pt x="2693737" y="1694812"/>
                      </a:lnTo>
                      <a:lnTo>
                        <a:pt x="2715607" y="1588158"/>
                      </a:lnTo>
                      <a:lnTo>
                        <a:pt x="2728989" y="1478687"/>
                      </a:lnTo>
                      <a:lnTo>
                        <a:pt x="2733529" y="1366754"/>
                      </a:lnTo>
                      <a:lnTo>
                        <a:pt x="2728989" y="1254822"/>
                      </a:lnTo>
                      <a:lnTo>
                        <a:pt x="2715607" y="1145352"/>
                      </a:lnTo>
                      <a:lnTo>
                        <a:pt x="2693737" y="1038699"/>
                      </a:lnTo>
                      <a:lnTo>
                        <a:pt x="2663734" y="935217"/>
                      </a:lnTo>
                      <a:lnTo>
                        <a:pt x="2625951" y="835260"/>
                      </a:lnTo>
                      <a:lnTo>
                        <a:pt x="2580744" y="739183"/>
                      </a:lnTo>
                      <a:lnTo>
                        <a:pt x="2528467" y="647341"/>
                      </a:lnTo>
                      <a:lnTo>
                        <a:pt x="2469474" y="560087"/>
                      </a:lnTo>
                      <a:lnTo>
                        <a:pt x="2404119" y="477777"/>
                      </a:lnTo>
                      <a:lnTo>
                        <a:pt x="2332758" y="400765"/>
                      </a:lnTo>
                      <a:lnTo>
                        <a:pt x="2255745" y="329405"/>
                      </a:lnTo>
                      <a:lnTo>
                        <a:pt x="2173434" y="264051"/>
                      </a:lnTo>
                      <a:lnTo>
                        <a:pt x="2086180" y="205059"/>
                      </a:lnTo>
                      <a:lnTo>
                        <a:pt x="1994337" y="152782"/>
                      </a:lnTo>
                      <a:lnTo>
                        <a:pt x="1898259" y="107575"/>
                      </a:lnTo>
                      <a:lnTo>
                        <a:pt x="1798302" y="69793"/>
                      </a:lnTo>
                      <a:lnTo>
                        <a:pt x="1694820" y="39790"/>
                      </a:lnTo>
                      <a:lnTo>
                        <a:pt x="1588166" y="17921"/>
                      </a:lnTo>
                      <a:lnTo>
                        <a:pt x="1478696" y="4539"/>
                      </a:lnTo>
                      <a:lnTo>
                        <a:pt x="1366764" y="0"/>
                      </a:lnTo>
                      <a:lnTo>
                        <a:pt x="1254832" y="4539"/>
                      </a:lnTo>
                      <a:lnTo>
                        <a:pt x="1145362" y="17921"/>
                      </a:lnTo>
                      <a:lnTo>
                        <a:pt x="1038709" y="39790"/>
                      </a:lnTo>
                      <a:lnTo>
                        <a:pt x="935226" y="69793"/>
                      </a:lnTo>
                      <a:lnTo>
                        <a:pt x="835269" y="107575"/>
                      </a:lnTo>
                      <a:lnTo>
                        <a:pt x="739192" y="152782"/>
                      </a:lnTo>
                      <a:lnTo>
                        <a:pt x="647348" y="205059"/>
                      </a:lnTo>
                      <a:lnTo>
                        <a:pt x="560094" y="264051"/>
                      </a:lnTo>
                      <a:lnTo>
                        <a:pt x="477783" y="329405"/>
                      </a:lnTo>
                      <a:lnTo>
                        <a:pt x="400770" y="400765"/>
                      </a:lnTo>
                      <a:lnTo>
                        <a:pt x="329409" y="477777"/>
                      </a:lnTo>
                      <a:lnTo>
                        <a:pt x="264055" y="560087"/>
                      </a:lnTo>
                      <a:lnTo>
                        <a:pt x="205062" y="647341"/>
                      </a:lnTo>
                      <a:lnTo>
                        <a:pt x="152784" y="739183"/>
                      </a:lnTo>
                      <a:lnTo>
                        <a:pt x="107577" y="835260"/>
                      </a:lnTo>
                      <a:lnTo>
                        <a:pt x="69794" y="935217"/>
                      </a:lnTo>
                      <a:lnTo>
                        <a:pt x="39791" y="1038699"/>
                      </a:lnTo>
                      <a:lnTo>
                        <a:pt x="17921" y="1145352"/>
                      </a:lnTo>
                      <a:lnTo>
                        <a:pt x="4539" y="1254822"/>
                      </a:lnTo>
                      <a:lnTo>
                        <a:pt x="0" y="1366754"/>
                      </a:lnTo>
                      <a:lnTo>
                        <a:pt x="4539" y="1478687"/>
                      </a:lnTo>
                      <a:lnTo>
                        <a:pt x="17921" y="1588158"/>
                      </a:lnTo>
                      <a:lnTo>
                        <a:pt x="39791" y="1694812"/>
                      </a:lnTo>
                      <a:lnTo>
                        <a:pt x="69794" y="1798296"/>
                      </a:lnTo>
                      <a:lnTo>
                        <a:pt x="107577" y="1898253"/>
                      </a:lnTo>
                      <a:lnTo>
                        <a:pt x="152784" y="1994331"/>
                      </a:lnTo>
                      <a:lnTo>
                        <a:pt x="205062" y="2086174"/>
                      </a:lnTo>
                      <a:lnTo>
                        <a:pt x="264055" y="2173428"/>
                      </a:lnTo>
                      <a:lnTo>
                        <a:pt x="329409" y="2255739"/>
                      </a:lnTo>
                      <a:lnTo>
                        <a:pt x="400770" y="2332752"/>
                      </a:lnTo>
                      <a:lnTo>
                        <a:pt x="477783" y="2404112"/>
                      </a:lnTo>
                      <a:lnTo>
                        <a:pt x="560094" y="2469466"/>
                      </a:lnTo>
                      <a:lnTo>
                        <a:pt x="647348" y="2528459"/>
                      </a:lnTo>
                      <a:lnTo>
                        <a:pt x="739192" y="2580736"/>
                      </a:lnTo>
                      <a:lnTo>
                        <a:pt x="835269" y="2625942"/>
                      </a:lnTo>
                      <a:lnTo>
                        <a:pt x="935226" y="2663724"/>
                      </a:lnTo>
                      <a:lnTo>
                        <a:pt x="1038709" y="2693728"/>
                      </a:lnTo>
                      <a:lnTo>
                        <a:pt x="1145362" y="2715597"/>
                      </a:lnTo>
                      <a:lnTo>
                        <a:pt x="1254832" y="2728979"/>
                      </a:lnTo>
                      <a:lnTo>
                        <a:pt x="1366764" y="2733518"/>
                      </a:lnTo>
                      <a:close/>
                    </a:path>
                  </a:pathLst>
                </a:custGeom>
                <a:ln w="83767"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/>
                </a:p>
              </p:txBody>
            </p:sp>
            <p:sp>
              <p:nvSpPr>
                <p:cNvPr id="23" name="object 89"/>
                <p:cNvSpPr/>
                <p:nvPr/>
              </p:nvSpPr>
              <p:spPr>
                <a:xfrm>
                  <a:off x="1167232" y="1493169"/>
                  <a:ext cx="603909" cy="603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620" h="1277620">
                      <a:moveTo>
                        <a:pt x="638724" y="0"/>
                      </a:moveTo>
                      <a:lnTo>
                        <a:pt x="586415" y="2121"/>
                      </a:lnTo>
                      <a:lnTo>
                        <a:pt x="535257" y="8375"/>
                      </a:lnTo>
                      <a:lnTo>
                        <a:pt x="485416" y="18595"/>
                      </a:lnTo>
                      <a:lnTo>
                        <a:pt x="437056" y="32617"/>
                      </a:lnTo>
                      <a:lnTo>
                        <a:pt x="390343" y="50274"/>
                      </a:lnTo>
                      <a:lnTo>
                        <a:pt x="345444" y="71400"/>
                      </a:lnTo>
                      <a:lnTo>
                        <a:pt x="302524" y="95831"/>
                      </a:lnTo>
                      <a:lnTo>
                        <a:pt x="261747" y="123400"/>
                      </a:lnTo>
                      <a:lnTo>
                        <a:pt x="223281" y="153942"/>
                      </a:lnTo>
                      <a:lnTo>
                        <a:pt x="187291" y="187291"/>
                      </a:lnTo>
                      <a:lnTo>
                        <a:pt x="153942" y="223281"/>
                      </a:lnTo>
                      <a:lnTo>
                        <a:pt x="123400" y="261747"/>
                      </a:lnTo>
                      <a:lnTo>
                        <a:pt x="95831" y="302524"/>
                      </a:lnTo>
                      <a:lnTo>
                        <a:pt x="71400" y="345444"/>
                      </a:lnTo>
                      <a:lnTo>
                        <a:pt x="50274" y="390343"/>
                      </a:lnTo>
                      <a:lnTo>
                        <a:pt x="32617" y="437056"/>
                      </a:lnTo>
                      <a:lnTo>
                        <a:pt x="18595" y="485416"/>
                      </a:lnTo>
                      <a:lnTo>
                        <a:pt x="8375" y="535257"/>
                      </a:lnTo>
                      <a:lnTo>
                        <a:pt x="2121" y="586415"/>
                      </a:lnTo>
                      <a:lnTo>
                        <a:pt x="0" y="638724"/>
                      </a:lnTo>
                      <a:lnTo>
                        <a:pt x="2121" y="691032"/>
                      </a:lnTo>
                      <a:lnTo>
                        <a:pt x="8375" y="742190"/>
                      </a:lnTo>
                      <a:lnTo>
                        <a:pt x="18595" y="792031"/>
                      </a:lnTo>
                      <a:lnTo>
                        <a:pt x="32617" y="840391"/>
                      </a:lnTo>
                      <a:lnTo>
                        <a:pt x="50274" y="887104"/>
                      </a:lnTo>
                      <a:lnTo>
                        <a:pt x="71400" y="932003"/>
                      </a:lnTo>
                      <a:lnTo>
                        <a:pt x="95831" y="974923"/>
                      </a:lnTo>
                      <a:lnTo>
                        <a:pt x="123400" y="1015700"/>
                      </a:lnTo>
                      <a:lnTo>
                        <a:pt x="153942" y="1054166"/>
                      </a:lnTo>
                      <a:lnTo>
                        <a:pt x="187291" y="1090156"/>
                      </a:lnTo>
                      <a:lnTo>
                        <a:pt x="223281" y="1123505"/>
                      </a:lnTo>
                      <a:lnTo>
                        <a:pt x="261747" y="1154047"/>
                      </a:lnTo>
                      <a:lnTo>
                        <a:pt x="302524" y="1181616"/>
                      </a:lnTo>
                      <a:lnTo>
                        <a:pt x="345444" y="1206047"/>
                      </a:lnTo>
                      <a:lnTo>
                        <a:pt x="390343" y="1227173"/>
                      </a:lnTo>
                      <a:lnTo>
                        <a:pt x="437056" y="1244830"/>
                      </a:lnTo>
                      <a:lnTo>
                        <a:pt x="485416" y="1258852"/>
                      </a:lnTo>
                      <a:lnTo>
                        <a:pt x="535257" y="1269072"/>
                      </a:lnTo>
                      <a:lnTo>
                        <a:pt x="586415" y="1275326"/>
                      </a:lnTo>
                      <a:lnTo>
                        <a:pt x="638724" y="1277448"/>
                      </a:lnTo>
                      <a:lnTo>
                        <a:pt x="691032" y="1275326"/>
                      </a:lnTo>
                      <a:lnTo>
                        <a:pt x="742190" y="1269072"/>
                      </a:lnTo>
                      <a:lnTo>
                        <a:pt x="792031" y="1258852"/>
                      </a:lnTo>
                      <a:lnTo>
                        <a:pt x="840391" y="1244830"/>
                      </a:lnTo>
                      <a:lnTo>
                        <a:pt x="887104" y="1227173"/>
                      </a:lnTo>
                      <a:lnTo>
                        <a:pt x="932003" y="1206047"/>
                      </a:lnTo>
                      <a:lnTo>
                        <a:pt x="974923" y="1181616"/>
                      </a:lnTo>
                      <a:lnTo>
                        <a:pt x="1015700" y="1154047"/>
                      </a:lnTo>
                      <a:lnTo>
                        <a:pt x="1054166" y="1123505"/>
                      </a:lnTo>
                      <a:lnTo>
                        <a:pt x="1090156" y="1090156"/>
                      </a:lnTo>
                      <a:lnTo>
                        <a:pt x="1123505" y="1054166"/>
                      </a:lnTo>
                      <a:lnTo>
                        <a:pt x="1154047" y="1015700"/>
                      </a:lnTo>
                      <a:lnTo>
                        <a:pt x="1181616" y="974923"/>
                      </a:lnTo>
                      <a:lnTo>
                        <a:pt x="1206047" y="932003"/>
                      </a:lnTo>
                      <a:lnTo>
                        <a:pt x="1227173" y="887104"/>
                      </a:lnTo>
                      <a:lnTo>
                        <a:pt x="1244830" y="840391"/>
                      </a:lnTo>
                      <a:lnTo>
                        <a:pt x="1258852" y="792031"/>
                      </a:lnTo>
                      <a:lnTo>
                        <a:pt x="1269072" y="742190"/>
                      </a:lnTo>
                      <a:lnTo>
                        <a:pt x="1275326" y="691032"/>
                      </a:lnTo>
                      <a:lnTo>
                        <a:pt x="1277448" y="638724"/>
                      </a:lnTo>
                      <a:lnTo>
                        <a:pt x="1275326" y="586415"/>
                      </a:lnTo>
                      <a:lnTo>
                        <a:pt x="1269072" y="535257"/>
                      </a:lnTo>
                      <a:lnTo>
                        <a:pt x="1258852" y="485416"/>
                      </a:lnTo>
                      <a:lnTo>
                        <a:pt x="1244830" y="437056"/>
                      </a:lnTo>
                      <a:lnTo>
                        <a:pt x="1227173" y="390343"/>
                      </a:lnTo>
                      <a:lnTo>
                        <a:pt x="1206047" y="345444"/>
                      </a:lnTo>
                      <a:lnTo>
                        <a:pt x="1181616" y="302524"/>
                      </a:lnTo>
                      <a:lnTo>
                        <a:pt x="1154047" y="261747"/>
                      </a:lnTo>
                      <a:lnTo>
                        <a:pt x="1123505" y="223281"/>
                      </a:lnTo>
                      <a:lnTo>
                        <a:pt x="1090156" y="187291"/>
                      </a:lnTo>
                      <a:lnTo>
                        <a:pt x="1054166" y="153942"/>
                      </a:lnTo>
                      <a:lnTo>
                        <a:pt x="1015700" y="123400"/>
                      </a:lnTo>
                      <a:lnTo>
                        <a:pt x="974923" y="95831"/>
                      </a:lnTo>
                      <a:lnTo>
                        <a:pt x="932003" y="71400"/>
                      </a:lnTo>
                      <a:lnTo>
                        <a:pt x="887104" y="50274"/>
                      </a:lnTo>
                      <a:lnTo>
                        <a:pt x="840391" y="32617"/>
                      </a:lnTo>
                      <a:lnTo>
                        <a:pt x="792031" y="18595"/>
                      </a:lnTo>
                      <a:lnTo>
                        <a:pt x="742190" y="8375"/>
                      </a:lnTo>
                      <a:lnTo>
                        <a:pt x="691032" y="2121"/>
                      </a:lnTo>
                      <a:lnTo>
                        <a:pt x="638724" y="0"/>
                      </a:lnTo>
                      <a:close/>
                    </a:path>
                  </a:pathLst>
                </a:custGeom>
                <a:solidFill>
                  <a:srgbClr val="FF9900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/>
                </a:p>
              </p:txBody>
            </p:sp>
            <p:sp>
              <p:nvSpPr>
                <p:cNvPr id="24" name="object 90"/>
                <p:cNvSpPr/>
                <p:nvPr/>
              </p:nvSpPr>
              <p:spPr>
                <a:xfrm>
                  <a:off x="1306691" y="1621864"/>
                  <a:ext cx="153679" cy="226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120" h="480060">
                      <a:moveTo>
                        <a:pt x="324681" y="217249"/>
                      </a:moveTo>
                      <a:lnTo>
                        <a:pt x="109818" y="217249"/>
                      </a:lnTo>
                      <a:lnTo>
                        <a:pt x="109818" y="479859"/>
                      </a:lnTo>
                      <a:lnTo>
                        <a:pt x="324681" y="479859"/>
                      </a:lnTo>
                      <a:lnTo>
                        <a:pt x="324681" y="217249"/>
                      </a:lnTo>
                      <a:close/>
                    </a:path>
                    <a:path w="325120" h="480060">
                      <a:moveTo>
                        <a:pt x="217249" y="0"/>
                      </a:moveTo>
                      <a:lnTo>
                        <a:pt x="0" y="217249"/>
                      </a:lnTo>
                      <a:lnTo>
                        <a:pt x="434499" y="217249"/>
                      </a:lnTo>
                      <a:lnTo>
                        <a:pt x="21724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/>
                </a:p>
              </p:txBody>
            </p:sp>
            <p:sp>
              <p:nvSpPr>
                <p:cNvPr id="25" name="object 91"/>
                <p:cNvSpPr/>
                <p:nvPr/>
              </p:nvSpPr>
              <p:spPr>
                <a:xfrm>
                  <a:off x="1426220" y="1741481"/>
                  <a:ext cx="205605" cy="226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975" h="480060">
                      <a:moveTo>
                        <a:pt x="434499" y="262609"/>
                      </a:moveTo>
                      <a:lnTo>
                        <a:pt x="0" y="262609"/>
                      </a:lnTo>
                      <a:lnTo>
                        <a:pt x="217249" y="479859"/>
                      </a:lnTo>
                      <a:lnTo>
                        <a:pt x="434499" y="262609"/>
                      </a:lnTo>
                      <a:close/>
                    </a:path>
                    <a:path w="434975" h="480060">
                      <a:moveTo>
                        <a:pt x="324681" y="0"/>
                      </a:moveTo>
                      <a:lnTo>
                        <a:pt x="109818" y="0"/>
                      </a:lnTo>
                      <a:lnTo>
                        <a:pt x="109818" y="262609"/>
                      </a:lnTo>
                      <a:lnTo>
                        <a:pt x="324681" y="262609"/>
                      </a:lnTo>
                      <a:lnTo>
                        <a:pt x="32468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/>
                </a:p>
              </p:txBody>
            </p:sp>
            <p:sp>
              <p:nvSpPr>
                <p:cNvPr id="26" name="object 92"/>
                <p:cNvSpPr/>
                <p:nvPr/>
              </p:nvSpPr>
              <p:spPr>
                <a:xfrm>
                  <a:off x="1167232" y="1493169"/>
                  <a:ext cx="603909" cy="603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620" h="1277620">
                      <a:moveTo>
                        <a:pt x="638724" y="1277448"/>
                      </a:moveTo>
                      <a:lnTo>
                        <a:pt x="691032" y="1275326"/>
                      </a:lnTo>
                      <a:lnTo>
                        <a:pt x="742190" y="1269072"/>
                      </a:lnTo>
                      <a:lnTo>
                        <a:pt x="792031" y="1258852"/>
                      </a:lnTo>
                      <a:lnTo>
                        <a:pt x="840391" y="1244830"/>
                      </a:lnTo>
                      <a:lnTo>
                        <a:pt x="887104" y="1227173"/>
                      </a:lnTo>
                      <a:lnTo>
                        <a:pt x="932003" y="1206047"/>
                      </a:lnTo>
                      <a:lnTo>
                        <a:pt x="974923" y="1181616"/>
                      </a:lnTo>
                      <a:lnTo>
                        <a:pt x="1015700" y="1154047"/>
                      </a:lnTo>
                      <a:lnTo>
                        <a:pt x="1054166" y="1123505"/>
                      </a:lnTo>
                      <a:lnTo>
                        <a:pt x="1090156" y="1090156"/>
                      </a:lnTo>
                      <a:lnTo>
                        <a:pt x="1123505" y="1054166"/>
                      </a:lnTo>
                      <a:lnTo>
                        <a:pt x="1154047" y="1015700"/>
                      </a:lnTo>
                      <a:lnTo>
                        <a:pt x="1181616" y="974923"/>
                      </a:lnTo>
                      <a:lnTo>
                        <a:pt x="1206047" y="932003"/>
                      </a:lnTo>
                      <a:lnTo>
                        <a:pt x="1227173" y="887104"/>
                      </a:lnTo>
                      <a:lnTo>
                        <a:pt x="1244830" y="840391"/>
                      </a:lnTo>
                      <a:lnTo>
                        <a:pt x="1258852" y="792031"/>
                      </a:lnTo>
                      <a:lnTo>
                        <a:pt x="1269072" y="742190"/>
                      </a:lnTo>
                      <a:lnTo>
                        <a:pt x="1275326" y="691032"/>
                      </a:lnTo>
                      <a:lnTo>
                        <a:pt x="1277448" y="638724"/>
                      </a:lnTo>
                      <a:lnTo>
                        <a:pt x="1275326" y="586415"/>
                      </a:lnTo>
                      <a:lnTo>
                        <a:pt x="1269072" y="535257"/>
                      </a:lnTo>
                      <a:lnTo>
                        <a:pt x="1258852" y="485416"/>
                      </a:lnTo>
                      <a:lnTo>
                        <a:pt x="1244830" y="437056"/>
                      </a:lnTo>
                      <a:lnTo>
                        <a:pt x="1227173" y="390343"/>
                      </a:lnTo>
                      <a:lnTo>
                        <a:pt x="1206047" y="345444"/>
                      </a:lnTo>
                      <a:lnTo>
                        <a:pt x="1181616" y="302524"/>
                      </a:lnTo>
                      <a:lnTo>
                        <a:pt x="1154047" y="261747"/>
                      </a:lnTo>
                      <a:lnTo>
                        <a:pt x="1123505" y="223281"/>
                      </a:lnTo>
                      <a:lnTo>
                        <a:pt x="1090156" y="187291"/>
                      </a:lnTo>
                      <a:lnTo>
                        <a:pt x="1054166" y="153942"/>
                      </a:lnTo>
                      <a:lnTo>
                        <a:pt x="1015700" y="123400"/>
                      </a:lnTo>
                      <a:lnTo>
                        <a:pt x="974923" y="95831"/>
                      </a:lnTo>
                      <a:lnTo>
                        <a:pt x="932003" y="71400"/>
                      </a:lnTo>
                      <a:lnTo>
                        <a:pt x="887104" y="50274"/>
                      </a:lnTo>
                      <a:lnTo>
                        <a:pt x="840391" y="32617"/>
                      </a:lnTo>
                      <a:lnTo>
                        <a:pt x="792031" y="18595"/>
                      </a:lnTo>
                      <a:lnTo>
                        <a:pt x="742190" y="8375"/>
                      </a:lnTo>
                      <a:lnTo>
                        <a:pt x="691032" y="2121"/>
                      </a:lnTo>
                      <a:lnTo>
                        <a:pt x="638724" y="0"/>
                      </a:lnTo>
                      <a:lnTo>
                        <a:pt x="586415" y="2121"/>
                      </a:lnTo>
                      <a:lnTo>
                        <a:pt x="535257" y="8375"/>
                      </a:lnTo>
                      <a:lnTo>
                        <a:pt x="485416" y="18595"/>
                      </a:lnTo>
                      <a:lnTo>
                        <a:pt x="437056" y="32617"/>
                      </a:lnTo>
                      <a:lnTo>
                        <a:pt x="390343" y="50274"/>
                      </a:lnTo>
                      <a:lnTo>
                        <a:pt x="345444" y="71400"/>
                      </a:lnTo>
                      <a:lnTo>
                        <a:pt x="302524" y="95831"/>
                      </a:lnTo>
                      <a:lnTo>
                        <a:pt x="261747" y="123400"/>
                      </a:lnTo>
                      <a:lnTo>
                        <a:pt x="223281" y="153942"/>
                      </a:lnTo>
                      <a:lnTo>
                        <a:pt x="187291" y="187291"/>
                      </a:lnTo>
                      <a:lnTo>
                        <a:pt x="153942" y="223281"/>
                      </a:lnTo>
                      <a:lnTo>
                        <a:pt x="123400" y="261747"/>
                      </a:lnTo>
                      <a:lnTo>
                        <a:pt x="95831" y="302524"/>
                      </a:lnTo>
                      <a:lnTo>
                        <a:pt x="71400" y="345444"/>
                      </a:lnTo>
                      <a:lnTo>
                        <a:pt x="50274" y="390343"/>
                      </a:lnTo>
                      <a:lnTo>
                        <a:pt x="32617" y="437056"/>
                      </a:lnTo>
                      <a:lnTo>
                        <a:pt x="18595" y="485416"/>
                      </a:lnTo>
                      <a:lnTo>
                        <a:pt x="8375" y="535257"/>
                      </a:lnTo>
                      <a:lnTo>
                        <a:pt x="2121" y="586415"/>
                      </a:lnTo>
                      <a:lnTo>
                        <a:pt x="0" y="638724"/>
                      </a:lnTo>
                      <a:lnTo>
                        <a:pt x="2121" y="691032"/>
                      </a:lnTo>
                      <a:lnTo>
                        <a:pt x="8375" y="742190"/>
                      </a:lnTo>
                      <a:lnTo>
                        <a:pt x="18595" y="792031"/>
                      </a:lnTo>
                      <a:lnTo>
                        <a:pt x="32617" y="840391"/>
                      </a:lnTo>
                      <a:lnTo>
                        <a:pt x="50274" y="887104"/>
                      </a:lnTo>
                      <a:lnTo>
                        <a:pt x="71400" y="932003"/>
                      </a:lnTo>
                      <a:lnTo>
                        <a:pt x="95831" y="974923"/>
                      </a:lnTo>
                      <a:lnTo>
                        <a:pt x="123400" y="1015700"/>
                      </a:lnTo>
                      <a:lnTo>
                        <a:pt x="153942" y="1054166"/>
                      </a:lnTo>
                      <a:lnTo>
                        <a:pt x="187291" y="1090156"/>
                      </a:lnTo>
                      <a:lnTo>
                        <a:pt x="223281" y="1123505"/>
                      </a:lnTo>
                      <a:lnTo>
                        <a:pt x="261747" y="1154047"/>
                      </a:lnTo>
                      <a:lnTo>
                        <a:pt x="302524" y="1181616"/>
                      </a:lnTo>
                      <a:lnTo>
                        <a:pt x="345444" y="1206047"/>
                      </a:lnTo>
                      <a:lnTo>
                        <a:pt x="390343" y="1227173"/>
                      </a:lnTo>
                      <a:lnTo>
                        <a:pt x="437056" y="1244830"/>
                      </a:lnTo>
                      <a:lnTo>
                        <a:pt x="485416" y="1258852"/>
                      </a:lnTo>
                      <a:lnTo>
                        <a:pt x="535257" y="1269072"/>
                      </a:lnTo>
                      <a:lnTo>
                        <a:pt x="586415" y="1275326"/>
                      </a:lnTo>
                      <a:lnTo>
                        <a:pt x="638724" y="1277448"/>
                      </a:lnTo>
                      <a:close/>
                    </a:path>
                  </a:pathLst>
                </a:custGeom>
                <a:ln w="83767"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/>
                </a:p>
              </p:txBody>
            </p:sp>
          </p:grpSp>
        </p:grpSp>
        <p:sp>
          <p:nvSpPr>
            <p:cNvPr id="27" name="object 104"/>
            <p:cNvSpPr txBox="1"/>
            <p:nvPr/>
          </p:nvSpPr>
          <p:spPr>
            <a:xfrm>
              <a:off x="189857" y="893882"/>
              <a:ext cx="1481639" cy="3693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R="6350" indent="11113" algn="ctr"/>
              <a:r>
                <a:rPr lang="es-MX" sz="1200" spc="2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 Book" panose="02000604040000020004" pitchFamily="50" charset="0"/>
                  <a:cs typeface="Calibri"/>
                </a:rPr>
                <a:t>Usuarios de Internet México</a:t>
              </a:r>
              <a:endPara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Gotham Book" panose="02000604040000020004" pitchFamily="50" charset="0"/>
                <a:cs typeface="Calibri"/>
              </a:endParaRPr>
            </a:p>
          </p:txBody>
        </p:sp>
        <p:sp>
          <p:nvSpPr>
            <p:cNvPr id="28" name="object 105"/>
            <p:cNvSpPr txBox="1"/>
            <p:nvPr/>
          </p:nvSpPr>
          <p:spPr>
            <a:xfrm>
              <a:off x="1923317" y="915811"/>
              <a:ext cx="1021722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6350" indent="11113" algn="ctr"/>
              <a:r>
                <a:rPr lang="es-MX" sz="1200" spc="2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 Book" panose="02000604040000020004" pitchFamily="50" charset="0"/>
                  <a:cs typeface="Calibri"/>
                </a:rPr>
                <a:t>Usuarios en redes</a:t>
              </a:r>
              <a:endParaRPr lang="es-MX" sz="1200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Gotham Book" panose="02000604040000020004" pitchFamily="50" charset="0"/>
                <a:cs typeface="Calibri"/>
              </a:endParaRPr>
            </a:p>
          </p:txBody>
        </p:sp>
        <p:sp>
          <p:nvSpPr>
            <p:cNvPr id="51" name="object 104"/>
            <p:cNvSpPr txBox="1"/>
            <p:nvPr/>
          </p:nvSpPr>
          <p:spPr>
            <a:xfrm>
              <a:off x="281766" y="2534637"/>
              <a:ext cx="1293842" cy="53860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R="6350" indent="11113" algn="ctr"/>
              <a:r>
                <a:rPr lang="es-MX" sz="1500" b="1" spc="20" dirty="0" smtClean="0">
                  <a:latin typeface="Gotham Book" panose="02000604040000020004" pitchFamily="50" charset="0"/>
                  <a:cs typeface="Calibri"/>
                </a:rPr>
                <a:t>88 M</a:t>
              </a:r>
            </a:p>
            <a:p>
              <a:pPr marR="6350" indent="11113" algn="ctr"/>
              <a:r>
                <a:rPr lang="es-MX" sz="1000" spc="20" dirty="0" smtClean="0">
                  <a:latin typeface="Gotham Book" panose="02000604040000020004" pitchFamily="50" charset="0"/>
                  <a:cs typeface="Calibri"/>
                </a:rPr>
                <a:t>67% penetración</a:t>
              </a:r>
            </a:p>
            <a:p>
              <a:pPr marR="6350" indent="11113" algn="ctr"/>
              <a:r>
                <a:rPr lang="es-MX" sz="1000" spc="20" dirty="0" smtClean="0">
                  <a:latin typeface="Gotham Book" panose="02000604040000020004" pitchFamily="50" charset="0"/>
                  <a:cs typeface="Calibri"/>
                </a:rPr>
                <a:t>+3.5% anual</a:t>
              </a:r>
              <a:endParaRPr sz="1000" dirty="0">
                <a:latin typeface="Gotham Book" panose="02000604040000020004" pitchFamily="50" charset="0"/>
                <a:cs typeface="Calibri"/>
              </a:endParaRPr>
            </a:p>
          </p:txBody>
        </p:sp>
        <p:sp>
          <p:nvSpPr>
            <p:cNvPr id="52" name="object 104"/>
            <p:cNvSpPr txBox="1"/>
            <p:nvPr/>
          </p:nvSpPr>
          <p:spPr>
            <a:xfrm>
              <a:off x="1861581" y="2534637"/>
              <a:ext cx="1293842" cy="53860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R="6350" indent="11113" algn="ctr"/>
              <a:r>
                <a:rPr lang="es-MX" sz="1500" b="1" spc="20" dirty="0" smtClean="0">
                  <a:latin typeface="Gotham Book" panose="02000604040000020004" pitchFamily="50" charset="0"/>
                  <a:cs typeface="Calibri"/>
                </a:rPr>
                <a:t>88 M</a:t>
              </a:r>
            </a:p>
            <a:p>
              <a:pPr marR="6350" indent="11113" algn="ctr"/>
              <a:r>
                <a:rPr lang="es-MX" sz="1000" spc="20" dirty="0" smtClean="0">
                  <a:latin typeface="Gotham Book" panose="02000604040000020004" pitchFamily="50" charset="0"/>
                  <a:cs typeface="Calibri"/>
                </a:rPr>
                <a:t>67% penetración</a:t>
              </a:r>
            </a:p>
            <a:p>
              <a:pPr marR="6350" indent="11113" algn="ctr"/>
              <a:r>
                <a:rPr lang="es-MX" sz="1000" spc="20" dirty="0" smtClean="0">
                  <a:latin typeface="Gotham Book" panose="02000604040000020004" pitchFamily="50" charset="0"/>
                  <a:cs typeface="Calibri"/>
                </a:rPr>
                <a:t>+6.0% anual</a:t>
              </a:r>
              <a:endParaRPr sz="1000" dirty="0">
                <a:latin typeface="Gotham Book" panose="02000604040000020004" pitchFamily="50" charset="0"/>
                <a:cs typeface="Calibri"/>
              </a:endParaRPr>
            </a:p>
          </p:txBody>
        </p:sp>
      </p:grpSp>
      <p:sp>
        <p:nvSpPr>
          <p:cNvPr id="105" name="Freeform 5"/>
          <p:cNvSpPr>
            <a:spLocks/>
          </p:cNvSpPr>
          <p:nvPr/>
        </p:nvSpPr>
        <p:spPr bwMode="auto">
          <a:xfrm>
            <a:off x="1" y="3432624"/>
            <a:ext cx="6811765" cy="1639775"/>
          </a:xfrm>
          <a:custGeom>
            <a:avLst/>
            <a:gdLst>
              <a:gd name="T0" fmla="*/ 0 w 39337"/>
              <a:gd name="T1" fmla="*/ 0 h 23732"/>
              <a:gd name="T2" fmla="*/ 39337 w 39337"/>
              <a:gd name="T3" fmla="*/ 0 h 23732"/>
              <a:gd name="T4" fmla="*/ 31101 w 39337"/>
              <a:gd name="T5" fmla="*/ 23732 h 23732"/>
              <a:gd name="T6" fmla="*/ 0 w 39337"/>
              <a:gd name="T7" fmla="*/ 23732 h 23732"/>
              <a:gd name="T8" fmla="*/ 0 w 39337"/>
              <a:gd name="T9" fmla="*/ 0 h 23732"/>
              <a:gd name="connsiteX0" fmla="*/ 0 w 39337"/>
              <a:gd name="connsiteY0" fmla="*/ 0 h 23732"/>
              <a:gd name="connsiteX1" fmla="*/ 39337 w 39337"/>
              <a:gd name="connsiteY1" fmla="*/ 0 h 23732"/>
              <a:gd name="connsiteX2" fmla="*/ 36052 w 39337"/>
              <a:gd name="connsiteY2" fmla="*/ 23732 h 23732"/>
              <a:gd name="connsiteX3" fmla="*/ 0 w 39337"/>
              <a:gd name="connsiteY3" fmla="*/ 23732 h 23732"/>
              <a:gd name="connsiteX4" fmla="*/ 0 w 39337"/>
              <a:gd name="connsiteY4" fmla="*/ 0 h 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37" h="23732">
                <a:moveTo>
                  <a:pt x="0" y="0"/>
                </a:moveTo>
                <a:lnTo>
                  <a:pt x="39337" y="0"/>
                </a:lnTo>
                <a:lnTo>
                  <a:pt x="36052" y="23732"/>
                </a:lnTo>
                <a:lnTo>
                  <a:pt x="0" y="237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s-MX" sz="1350">
              <a:solidFill>
                <a:prstClr val="black"/>
              </a:solidFill>
            </a:endParaRPr>
          </a:p>
        </p:txBody>
      </p:sp>
      <p:grpSp>
        <p:nvGrpSpPr>
          <p:cNvPr id="402" name="Grupo 401"/>
          <p:cNvGrpSpPr/>
          <p:nvPr/>
        </p:nvGrpSpPr>
        <p:grpSpPr>
          <a:xfrm>
            <a:off x="461933" y="3528219"/>
            <a:ext cx="5904900" cy="1438793"/>
            <a:chOff x="461933" y="3528219"/>
            <a:chExt cx="5904900" cy="1438793"/>
          </a:xfrm>
        </p:grpSpPr>
        <p:grpSp>
          <p:nvGrpSpPr>
            <p:cNvPr id="103" name="Grupo 102"/>
            <p:cNvGrpSpPr/>
            <p:nvPr/>
          </p:nvGrpSpPr>
          <p:grpSpPr>
            <a:xfrm>
              <a:off x="5241043" y="3795345"/>
              <a:ext cx="903704" cy="903704"/>
              <a:chOff x="8009646" y="3670461"/>
              <a:chExt cx="903704" cy="903704"/>
            </a:xfrm>
          </p:grpSpPr>
          <p:sp>
            <p:nvSpPr>
              <p:cNvPr id="53" name="object 49"/>
              <p:cNvSpPr/>
              <p:nvPr/>
            </p:nvSpPr>
            <p:spPr>
              <a:xfrm>
                <a:off x="8009646" y="3670461"/>
                <a:ext cx="903704" cy="903704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1612900">
                    <a:moveTo>
                      <a:pt x="806258" y="0"/>
                    </a:moveTo>
                    <a:lnTo>
                      <a:pt x="740228" y="2677"/>
                    </a:lnTo>
                    <a:lnTo>
                      <a:pt x="675651" y="10571"/>
                    </a:lnTo>
                    <a:lnTo>
                      <a:pt x="612736" y="23472"/>
                    </a:lnTo>
                    <a:lnTo>
                      <a:pt x="551691" y="41171"/>
                    </a:lnTo>
                    <a:lnTo>
                      <a:pt x="492726" y="63459"/>
                    </a:lnTo>
                    <a:lnTo>
                      <a:pt x="436049" y="90127"/>
                    </a:lnTo>
                    <a:lnTo>
                      <a:pt x="381871" y="120965"/>
                    </a:lnTo>
                    <a:lnTo>
                      <a:pt x="330399" y="155765"/>
                    </a:lnTo>
                    <a:lnTo>
                      <a:pt x="281844" y="194318"/>
                    </a:lnTo>
                    <a:lnTo>
                      <a:pt x="236414" y="236414"/>
                    </a:lnTo>
                    <a:lnTo>
                      <a:pt x="194318" y="281844"/>
                    </a:lnTo>
                    <a:lnTo>
                      <a:pt x="155765" y="330399"/>
                    </a:lnTo>
                    <a:lnTo>
                      <a:pt x="120965" y="381871"/>
                    </a:lnTo>
                    <a:lnTo>
                      <a:pt x="90127" y="436049"/>
                    </a:lnTo>
                    <a:lnTo>
                      <a:pt x="63459" y="492726"/>
                    </a:lnTo>
                    <a:lnTo>
                      <a:pt x="41171" y="551691"/>
                    </a:lnTo>
                    <a:lnTo>
                      <a:pt x="23472" y="612736"/>
                    </a:lnTo>
                    <a:lnTo>
                      <a:pt x="10571" y="675651"/>
                    </a:lnTo>
                    <a:lnTo>
                      <a:pt x="2677" y="740228"/>
                    </a:lnTo>
                    <a:lnTo>
                      <a:pt x="0" y="806258"/>
                    </a:lnTo>
                    <a:lnTo>
                      <a:pt x="2677" y="872287"/>
                    </a:lnTo>
                    <a:lnTo>
                      <a:pt x="10571" y="936864"/>
                    </a:lnTo>
                    <a:lnTo>
                      <a:pt x="23472" y="999780"/>
                    </a:lnTo>
                    <a:lnTo>
                      <a:pt x="41171" y="1060824"/>
                    </a:lnTo>
                    <a:lnTo>
                      <a:pt x="63459" y="1119790"/>
                    </a:lnTo>
                    <a:lnTo>
                      <a:pt x="90127" y="1176466"/>
                    </a:lnTo>
                    <a:lnTo>
                      <a:pt x="120965" y="1230645"/>
                    </a:lnTo>
                    <a:lnTo>
                      <a:pt x="155765" y="1282116"/>
                    </a:lnTo>
                    <a:lnTo>
                      <a:pt x="194318" y="1330671"/>
                    </a:lnTo>
                    <a:lnTo>
                      <a:pt x="236414" y="1376102"/>
                    </a:lnTo>
                    <a:lnTo>
                      <a:pt x="281844" y="1418197"/>
                    </a:lnTo>
                    <a:lnTo>
                      <a:pt x="330399" y="1456750"/>
                    </a:lnTo>
                    <a:lnTo>
                      <a:pt x="381871" y="1491550"/>
                    </a:lnTo>
                    <a:lnTo>
                      <a:pt x="436049" y="1522388"/>
                    </a:lnTo>
                    <a:lnTo>
                      <a:pt x="492726" y="1549056"/>
                    </a:lnTo>
                    <a:lnTo>
                      <a:pt x="551691" y="1571344"/>
                    </a:lnTo>
                    <a:lnTo>
                      <a:pt x="612736" y="1589043"/>
                    </a:lnTo>
                    <a:lnTo>
                      <a:pt x="675651" y="1601944"/>
                    </a:lnTo>
                    <a:lnTo>
                      <a:pt x="740228" y="1609838"/>
                    </a:lnTo>
                    <a:lnTo>
                      <a:pt x="806258" y="1612516"/>
                    </a:lnTo>
                    <a:lnTo>
                      <a:pt x="872287" y="1609838"/>
                    </a:lnTo>
                    <a:lnTo>
                      <a:pt x="936864" y="1601944"/>
                    </a:lnTo>
                    <a:lnTo>
                      <a:pt x="999780" y="1589043"/>
                    </a:lnTo>
                    <a:lnTo>
                      <a:pt x="1060824" y="1571344"/>
                    </a:lnTo>
                    <a:lnTo>
                      <a:pt x="1119790" y="1549056"/>
                    </a:lnTo>
                    <a:lnTo>
                      <a:pt x="1176466" y="1522388"/>
                    </a:lnTo>
                    <a:lnTo>
                      <a:pt x="1230645" y="1491550"/>
                    </a:lnTo>
                    <a:lnTo>
                      <a:pt x="1282116" y="1456750"/>
                    </a:lnTo>
                    <a:lnTo>
                      <a:pt x="1330671" y="1418197"/>
                    </a:lnTo>
                    <a:lnTo>
                      <a:pt x="1376102" y="1376102"/>
                    </a:lnTo>
                    <a:lnTo>
                      <a:pt x="1418197" y="1330671"/>
                    </a:lnTo>
                    <a:lnTo>
                      <a:pt x="1456750" y="1282116"/>
                    </a:lnTo>
                    <a:lnTo>
                      <a:pt x="1491550" y="1230645"/>
                    </a:lnTo>
                    <a:lnTo>
                      <a:pt x="1522388" y="1176466"/>
                    </a:lnTo>
                    <a:lnTo>
                      <a:pt x="1549056" y="1119790"/>
                    </a:lnTo>
                    <a:lnTo>
                      <a:pt x="1571344" y="1060824"/>
                    </a:lnTo>
                    <a:lnTo>
                      <a:pt x="1589043" y="999780"/>
                    </a:lnTo>
                    <a:lnTo>
                      <a:pt x="1601944" y="936864"/>
                    </a:lnTo>
                    <a:lnTo>
                      <a:pt x="1609838" y="872287"/>
                    </a:lnTo>
                    <a:lnTo>
                      <a:pt x="1612516" y="806258"/>
                    </a:lnTo>
                    <a:lnTo>
                      <a:pt x="1609838" y="740228"/>
                    </a:lnTo>
                    <a:lnTo>
                      <a:pt x="1601944" y="675651"/>
                    </a:lnTo>
                    <a:lnTo>
                      <a:pt x="1589043" y="612736"/>
                    </a:lnTo>
                    <a:lnTo>
                      <a:pt x="1571344" y="551691"/>
                    </a:lnTo>
                    <a:lnTo>
                      <a:pt x="1549056" y="492726"/>
                    </a:lnTo>
                    <a:lnTo>
                      <a:pt x="1522388" y="436049"/>
                    </a:lnTo>
                    <a:lnTo>
                      <a:pt x="1491550" y="381871"/>
                    </a:lnTo>
                    <a:lnTo>
                      <a:pt x="1456750" y="330399"/>
                    </a:lnTo>
                    <a:lnTo>
                      <a:pt x="1418197" y="281844"/>
                    </a:lnTo>
                    <a:lnTo>
                      <a:pt x="1376102" y="236414"/>
                    </a:lnTo>
                    <a:lnTo>
                      <a:pt x="1330671" y="194318"/>
                    </a:lnTo>
                    <a:lnTo>
                      <a:pt x="1282116" y="155765"/>
                    </a:lnTo>
                    <a:lnTo>
                      <a:pt x="1230645" y="120965"/>
                    </a:lnTo>
                    <a:lnTo>
                      <a:pt x="1176466" y="90127"/>
                    </a:lnTo>
                    <a:lnTo>
                      <a:pt x="1119790" y="63459"/>
                    </a:lnTo>
                    <a:lnTo>
                      <a:pt x="1060824" y="41171"/>
                    </a:lnTo>
                    <a:lnTo>
                      <a:pt x="999780" y="23472"/>
                    </a:lnTo>
                    <a:lnTo>
                      <a:pt x="936864" y="10571"/>
                    </a:lnTo>
                    <a:lnTo>
                      <a:pt x="872287" y="2677"/>
                    </a:lnTo>
                    <a:lnTo>
                      <a:pt x="806258" y="0"/>
                    </a:lnTo>
                    <a:close/>
                  </a:path>
                </a:pathLst>
              </a:custGeom>
              <a:solidFill>
                <a:srgbClr val="EF1F1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/>
              </a:p>
            </p:txBody>
          </p:sp>
          <p:sp>
            <p:nvSpPr>
              <p:cNvPr id="54" name="object 50"/>
              <p:cNvSpPr/>
              <p:nvPr/>
            </p:nvSpPr>
            <p:spPr>
              <a:xfrm>
                <a:off x="8217909" y="3931646"/>
                <a:ext cx="487075" cy="381406"/>
              </a:xfrm>
              <a:custGeom>
                <a:avLst/>
                <a:gdLst/>
                <a:ahLst/>
                <a:cxnLst/>
                <a:rect l="l" t="t" r="r" b="b"/>
                <a:pathLst>
                  <a:path w="869315" h="680720">
                    <a:moveTo>
                      <a:pt x="822310" y="0"/>
                    </a:moveTo>
                    <a:lnTo>
                      <a:pt x="46783" y="0"/>
                    </a:lnTo>
                    <a:lnTo>
                      <a:pt x="32527" y="2192"/>
                    </a:lnTo>
                    <a:lnTo>
                      <a:pt x="3155" y="29725"/>
                    </a:lnTo>
                    <a:lnTo>
                      <a:pt x="0" y="633551"/>
                    </a:lnTo>
                    <a:lnTo>
                      <a:pt x="2204" y="647795"/>
                    </a:lnTo>
                    <a:lnTo>
                      <a:pt x="29833" y="677071"/>
                    </a:lnTo>
                    <a:lnTo>
                      <a:pt x="822310" y="680209"/>
                    </a:lnTo>
                    <a:lnTo>
                      <a:pt x="836563" y="678019"/>
                    </a:lnTo>
                    <a:lnTo>
                      <a:pt x="865972" y="650513"/>
                    </a:lnTo>
                    <a:lnTo>
                      <a:pt x="869053" y="610138"/>
                    </a:lnTo>
                    <a:lnTo>
                      <a:pt x="91400" y="610138"/>
                    </a:lnTo>
                    <a:lnTo>
                      <a:pt x="78137" y="605796"/>
                    </a:lnTo>
                    <a:lnTo>
                      <a:pt x="70174" y="594727"/>
                    </a:lnTo>
                    <a:lnTo>
                      <a:pt x="69676" y="362648"/>
                    </a:lnTo>
                    <a:lnTo>
                      <a:pt x="34194" y="362647"/>
                    </a:lnTo>
                    <a:lnTo>
                      <a:pt x="20930" y="358339"/>
                    </a:lnTo>
                    <a:lnTo>
                      <a:pt x="12807" y="347367"/>
                    </a:lnTo>
                    <a:lnTo>
                      <a:pt x="15020" y="330862"/>
                    </a:lnTo>
                    <a:lnTo>
                      <a:pt x="22763" y="320855"/>
                    </a:lnTo>
                    <a:lnTo>
                      <a:pt x="34053" y="317446"/>
                    </a:lnTo>
                    <a:lnTo>
                      <a:pt x="69579" y="317446"/>
                    </a:lnTo>
                    <a:lnTo>
                      <a:pt x="69097" y="92395"/>
                    </a:lnTo>
                    <a:lnTo>
                      <a:pt x="73332" y="79237"/>
                    </a:lnTo>
                    <a:lnTo>
                      <a:pt x="84157" y="71180"/>
                    </a:lnTo>
                    <a:lnTo>
                      <a:pt x="89505" y="70018"/>
                    </a:lnTo>
                    <a:lnTo>
                      <a:pt x="869142" y="70018"/>
                    </a:lnTo>
                    <a:lnTo>
                      <a:pt x="869146" y="46658"/>
                    </a:lnTo>
                    <a:lnTo>
                      <a:pt x="851331" y="9999"/>
                    </a:lnTo>
                    <a:lnTo>
                      <a:pt x="825351" y="96"/>
                    </a:lnTo>
                    <a:lnTo>
                      <a:pt x="822310" y="0"/>
                    </a:lnTo>
                    <a:close/>
                  </a:path>
                  <a:path w="869315" h="680720">
                    <a:moveTo>
                      <a:pt x="869142" y="70018"/>
                    </a:moveTo>
                    <a:lnTo>
                      <a:pt x="89505" y="70018"/>
                    </a:lnTo>
                    <a:lnTo>
                      <a:pt x="777683" y="70092"/>
                    </a:lnTo>
                    <a:lnTo>
                      <a:pt x="790954" y="74433"/>
                    </a:lnTo>
                    <a:lnTo>
                      <a:pt x="798919" y="85497"/>
                    </a:lnTo>
                    <a:lnTo>
                      <a:pt x="799996" y="587825"/>
                    </a:lnTo>
                    <a:lnTo>
                      <a:pt x="795656" y="601094"/>
                    </a:lnTo>
                    <a:lnTo>
                      <a:pt x="784592" y="609059"/>
                    </a:lnTo>
                    <a:lnTo>
                      <a:pt x="91400" y="610138"/>
                    </a:lnTo>
                    <a:lnTo>
                      <a:pt x="869053" y="610138"/>
                    </a:lnTo>
                    <a:lnTo>
                      <a:pt x="869142" y="70018"/>
                    </a:lnTo>
                    <a:close/>
                  </a:path>
                  <a:path w="869315" h="680720">
                    <a:moveTo>
                      <a:pt x="69579" y="317446"/>
                    </a:moveTo>
                    <a:lnTo>
                      <a:pt x="34053" y="317446"/>
                    </a:lnTo>
                    <a:lnTo>
                      <a:pt x="47399" y="321729"/>
                    </a:lnTo>
                    <a:lnTo>
                      <a:pt x="55552" y="332645"/>
                    </a:lnTo>
                    <a:lnTo>
                      <a:pt x="53369" y="349181"/>
                    </a:lnTo>
                    <a:lnTo>
                      <a:pt x="45666" y="359209"/>
                    </a:lnTo>
                    <a:lnTo>
                      <a:pt x="34412" y="362647"/>
                    </a:lnTo>
                    <a:lnTo>
                      <a:pt x="34197" y="362648"/>
                    </a:lnTo>
                    <a:lnTo>
                      <a:pt x="69676" y="362648"/>
                    </a:lnTo>
                    <a:lnTo>
                      <a:pt x="69579" y="31744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/>
              </a:p>
            </p:txBody>
          </p:sp>
          <p:sp>
            <p:nvSpPr>
              <p:cNvPr id="55" name="object 51"/>
              <p:cNvSpPr/>
              <p:nvPr/>
            </p:nvSpPr>
            <p:spPr>
              <a:xfrm>
                <a:off x="8009646" y="3670461"/>
                <a:ext cx="903704" cy="903704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1612900">
                    <a:moveTo>
                      <a:pt x="806258" y="1612516"/>
                    </a:moveTo>
                    <a:lnTo>
                      <a:pt x="872287" y="1609838"/>
                    </a:lnTo>
                    <a:lnTo>
                      <a:pt x="936864" y="1601944"/>
                    </a:lnTo>
                    <a:lnTo>
                      <a:pt x="999780" y="1589043"/>
                    </a:lnTo>
                    <a:lnTo>
                      <a:pt x="1060824" y="1571344"/>
                    </a:lnTo>
                    <a:lnTo>
                      <a:pt x="1119790" y="1549056"/>
                    </a:lnTo>
                    <a:lnTo>
                      <a:pt x="1176466" y="1522388"/>
                    </a:lnTo>
                    <a:lnTo>
                      <a:pt x="1230645" y="1491550"/>
                    </a:lnTo>
                    <a:lnTo>
                      <a:pt x="1282116" y="1456750"/>
                    </a:lnTo>
                    <a:lnTo>
                      <a:pt x="1330671" y="1418197"/>
                    </a:lnTo>
                    <a:lnTo>
                      <a:pt x="1376102" y="1376102"/>
                    </a:lnTo>
                    <a:lnTo>
                      <a:pt x="1418197" y="1330671"/>
                    </a:lnTo>
                    <a:lnTo>
                      <a:pt x="1456750" y="1282116"/>
                    </a:lnTo>
                    <a:lnTo>
                      <a:pt x="1491550" y="1230645"/>
                    </a:lnTo>
                    <a:lnTo>
                      <a:pt x="1522388" y="1176466"/>
                    </a:lnTo>
                    <a:lnTo>
                      <a:pt x="1549056" y="1119790"/>
                    </a:lnTo>
                    <a:lnTo>
                      <a:pt x="1571344" y="1060824"/>
                    </a:lnTo>
                    <a:lnTo>
                      <a:pt x="1589043" y="999780"/>
                    </a:lnTo>
                    <a:lnTo>
                      <a:pt x="1601944" y="936864"/>
                    </a:lnTo>
                    <a:lnTo>
                      <a:pt x="1609838" y="872287"/>
                    </a:lnTo>
                    <a:lnTo>
                      <a:pt x="1612516" y="806258"/>
                    </a:lnTo>
                    <a:lnTo>
                      <a:pt x="1609838" y="740228"/>
                    </a:lnTo>
                    <a:lnTo>
                      <a:pt x="1601944" y="675651"/>
                    </a:lnTo>
                    <a:lnTo>
                      <a:pt x="1589043" y="612736"/>
                    </a:lnTo>
                    <a:lnTo>
                      <a:pt x="1571344" y="551691"/>
                    </a:lnTo>
                    <a:lnTo>
                      <a:pt x="1549056" y="492726"/>
                    </a:lnTo>
                    <a:lnTo>
                      <a:pt x="1522388" y="436049"/>
                    </a:lnTo>
                    <a:lnTo>
                      <a:pt x="1491550" y="381871"/>
                    </a:lnTo>
                    <a:lnTo>
                      <a:pt x="1456750" y="330399"/>
                    </a:lnTo>
                    <a:lnTo>
                      <a:pt x="1418197" y="281844"/>
                    </a:lnTo>
                    <a:lnTo>
                      <a:pt x="1376102" y="236414"/>
                    </a:lnTo>
                    <a:lnTo>
                      <a:pt x="1330671" y="194318"/>
                    </a:lnTo>
                    <a:lnTo>
                      <a:pt x="1282116" y="155765"/>
                    </a:lnTo>
                    <a:lnTo>
                      <a:pt x="1230645" y="120965"/>
                    </a:lnTo>
                    <a:lnTo>
                      <a:pt x="1176466" y="90127"/>
                    </a:lnTo>
                    <a:lnTo>
                      <a:pt x="1119790" y="63459"/>
                    </a:lnTo>
                    <a:lnTo>
                      <a:pt x="1060824" y="41171"/>
                    </a:lnTo>
                    <a:lnTo>
                      <a:pt x="999780" y="23472"/>
                    </a:lnTo>
                    <a:lnTo>
                      <a:pt x="936864" y="10571"/>
                    </a:lnTo>
                    <a:lnTo>
                      <a:pt x="872287" y="2677"/>
                    </a:lnTo>
                    <a:lnTo>
                      <a:pt x="806258" y="0"/>
                    </a:lnTo>
                    <a:lnTo>
                      <a:pt x="740228" y="2677"/>
                    </a:lnTo>
                    <a:lnTo>
                      <a:pt x="675651" y="10571"/>
                    </a:lnTo>
                    <a:lnTo>
                      <a:pt x="612736" y="23472"/>
                    </a:lnTo>
                    <a:lnTo>
                      <a:pt x="551691" y="41171"/>
                    </a:lnTo>
                    <a:lnTo>
                      <a:pt x="492726" y="63459"/>
                    </a:lnTo>
                    <a:lnTo>
                      <a:pt x="436049" y="90127"/>
                    </a:lnTo>
                    <a:lnTo>
                      <a:pt x="381871" y="120965"/>
                    </a:lnTo>
                    <a:lnTo>
                      <a:pt x="330399" y="155765"/>
                    </a:lnTo>
                    <a:lnTo>
                      <a:pt x="281844" y="194318"/>
                    </a:lnTo>
                    <a:lnTo>
                      <a:pt x="236414" y="236414"/>
                    </a:lnTo>
                    <a:lnTo>
                      <a:pt x="194318" y="281844"/>
                    </a:lnTo>
                    <a:lnTo>
                      <a:pt x="155765" y="330399"/>
                    </a:lnTo>
                    <a:lnTo>
                      <a:pt x="120965" y="381871"/>
                    </a:lnTo>
                    <a:lnTo>
                      <a:pt x="90127" y="436049"/>
                    </a:lnTo>
                    <a:lnTo>
                      <a:pt x="63459" y="492726"/>
                    </a:lnTo>
                    <a:lnTo>
                      <a:pt x="41171" y="551691"/>
                    </a:lnTo>
                    <a:lnTo>
                      <a:pt x="23472" y="612736"/>
                    </a:lnTo>
                    <a:lnTo>
                      <a:pt x="10571" y="675651"/>
                    </a:lnTo>
                    <a:lnTo>
                      <a:pt x="2677" y="740228"/>
                    </a:lnTo>
                    <a:lnTo>
                      <a:pt x="0" y="806258"/>
                    </a:lnTo>
                    <a:lnTo>
                      <a:pt x="2677" y="872287"/>
                    </a:lnTo>
                    <a:lnTo>
                      <a:pt x="10571" y="936864"/>
                    </a:lnTo>
                    <a:lnTo>
                      <a:pt x="23472" y="999780"/>
                    </a:lnTo>
                    <a:lnTo>
                      <a:pt x="41171" y="1060824"/>
                    </a:lnTo>
                    <a:lnTo>
                      <a:pt x="63459" y="1119790"/>
                    </a:lnTo>
                    <a:lnTo>
                      <a:pt x="90127" y="1176466"/>
                    </a:lnTo>
                    <a:lnTo>
                      <a:pt x="120965" y="1230645"/>
                    </a:lnTo>
                    <a:lnTo>
                      <a:pt x="155765" y="1282116"/>
                    </a:lnTo>
                    <a:lnTo>
                      <a:pt x="194318" y="1330671"/>
                    </a:lnTo>
                    <a:lnTo>
                      <a:pt x="236414" y="1376102"/>
                    </a:lnTo>
                    <a:lnTo>
                      <a:pt x="281844" y="1418197"/>
                    </a:lnTo>
                    <a:lnTo>
                      <a:pt x="330399" y="1456750"/>
                    </a:lnTo>
                    <a:lnTo>
                      <a:pt x="381871" y="1491550"/>
                    </a:lnTo>
                    <a:lnTo>
                      <a:pt x="436049" y="1522388"/>
                    </a:lnTo>
                    <a:lnTo>
                      <a:pt x="492726" y="1549056"/>
                    </a:lnTo>
                    <a:lnTo>
                      <a:pt x="551691" y="1571344"/>
                    </a:lnTo>
                    <a:lnTo>
                      <a:pt x="612736" y="1589043"/>
                    </a:lnTo>
                    <a:lnTo>
                      <a:pt x="675651" y="1601944"/>
                    </a:lnTo>
                    <a:lnTo>
                      <a:pt x="740228" y="1609838"/>
                    </a:lnTo>
                    <a:lnTo>
                      <a:pt x="806258" y="1612516"/>
                    </a:lnTo>
                    <a:close/>
                  </a:path>
                </a:pathLst>
              </a:custGeom>
              <a:ln w="62825">
                <a:solidFill>
                  <a:srgbClr val="FFFFFF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/>
              </a:p>
            </p:txBody>
          </p:sp>
        </p:grpSp>
        <p:grpSp>
          <p:nvGrpSpPr>
            <p:cNvPr id="102" name="Grupo 101"/>
            <p:cNvGrpSpPr/>
            <p:nvPr/>
          </p:nvGrpSpPr>
          <p:grpSpPr>
            <a:xfrm>
              <a:off x="3633093" y="3795345"/>
              <a:ext cx="903704" cy="903704"/>
              <a:chOff x="5526029" y="3670461"/>
              <a:chExt cx="903704" cy="903704"/>
            </a:xfrm>
          </p:grpSpPr>
          <p:sp>
            <p:nvSpPr>
              <p:cNvPr id="56" name="object 55"/>
              <p:cNvSpPr/>
              <p:nvPr/>
            </p:nvSpPr>
            <p:spPr>
              <a:xfrm>
                <a:off x="5526029" y="3670461"/>
                <a:ext cx="903704" cy="903704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1612900">
                    <a:moveTo>
                      <a:pt x="806258" y="0"/>
                    </a:moveTo>
                    <a:lnTo>
                      <a:pt x="740228" y="2677"/>
                    </a:lnTo>
                    <a:lnTo>
                      <a:pt x="675651" y="10571"/>
                    </a:lnTo>
                    <a:lnTo>
                      <a:pt x="612736" y="23472"/>
                    </a:lnTo>
                    <a:lnTo>
                      <a:pt x="551691" y="41171"/>
                    </a:lnTo>
                    <a:lnTo>
                      <a:pt x="492726" y="63459"/>
                    </a:lnTo>
                    <a:lnTo>
                      <a:pt x="436049" y="90127"/>
                    </a:lnTo>
                    <a:lnTo>
                      <a:pt x="381871" y="120965"/>
                    </a:lnTo>
                    <a:lnTo>
                      <a:pt x="330399" y="155765"/>
                    </a:lnTo>
                    <a:lnTo>
                      <a:pt x="281844" y="194318"/>
                    </a:lnTo>
                    <a:lnTo>
                      <a:pt x="236414" y="236414"/>
                    </a:lnTo>
                    <a:lnTo>
                      <a:pt x="194318" y="281844"/>
                    </a:lnTo>
                    <a:lnTo>
                      <a:pt x="155765" y="330399"/>
                    </a:lnTo>
                    <a:lnTo>
                      <a:pt x="120965" y="381871"/>
                    </a:lnTo>
                    <a:lnTo>
                      <a:pt x="90127" y="436049"/>
                    </a:lnTo>
                    <a:lnTo>
                      <a:pt x="63459" y="492726"/>
                    </a:lnTo>
                    <a:lnTo>
                      <a:pt x="41171" y="551691"/>
                    </a:lnTo>
                    <a:lnTo>
                      <a:pt x="23472" y="612736"/>
                    </a:lnTo>
                    <a:lnTo>
                      <a:pt x="10571" y="675651"/>
                    </a:lnTo>
                    <a:lnTo>
                      <a:pt x="2677" y="740228"/>
                    </a:lnTo>
                    <a:lnTo>
                      <a:pt x="0" y="806258"/>
                    </a:lnTo>
                    <a:lnTo>
                      <a:pt x="2677" y="872287"/>
                    </a:lnTo>
                    <a:lnTo>
                      <a:pt x="10571" y="936864"/>
                    </a:lnTo>
                    <a:lnTo>
                      <a:pt x="23472" y="999780"/>
                    </a:lnTo>
                    <a:lnTo>
                      <a:pt x="41171" y="1060824"/>
                    </a:lnTo>
                    <a:lnTo>
                      <a:pt x="63459" y="1119790"/>
                    </a:lnTo>
                    <a:lnTo>
                      <a:pt x="90127" y="1176466"/>
                    </a:lnTo>
                    <a:lnTo>
                      <a:pt x="120965" y="1230645"/>
                    </a:lnTo>
                    <a:lnTo>
                      <a:pt x="155765" y="1282116"/>
                    </a:lnTo>
                    <a:lnTo>
                      <a:pt x="194318" y="1330671"/>
                    </a:lnTo>
                    <a:lnTo>
                      <a:pt x="236414" y="1376102"/>
                    </a:lnTo>
                    <a:lnTo>
                      <a:pt x="281844" y="1418197"/>
                    </a:lnTo>
                    <a:lnTo>
                      <a:pt x="330399" y="1456750"/>
                    </a:lnTo>
                    <a:lnTo>
                      <a:pt x="381871" y="1491550"/>
                    </a:lnTo>
                    <a:lnTo>
                      <a:pt x="436049" y="1522388"/>
                    </a:lnTo>
                    <a:lnTo>
                      <a:pt x="492726" y="1549056"/>
                    </a:lnTo>
                    <a:lnTo>
                      <a:pt x="551691" y="1571344"/>
                    </a:lnTo>
                    <a:lnTo>
                      <a:pt x="612736" y="1589043"/>
                    </a:lnTo>
                    <a:lnTo>
                      <a:pt x="675651" y="1601944"/>
                    </a:lnTo>
                    <a:lnTo>
                      <a:pt x="740228" y="1609838"/>
                    </a:lnTo>
                    <a:lnTo>
                      <a:pt x="806258" y="1612516"/>
                    </a:lnTo>
                    <a:lnTo>
                      <a:pt x="872287" y="1609838"/>
                    </a:lnTo>
                    <a:lnTo>
                      <a:pt x="936864" y="1601944"/>
                    </a:lnTo>
                    <a:lnTo>
                      <a:pt x="999780" y="1589043"/>
                    </a:lnTo>
                    <a:lnTo>
                      <a:pt x="1060824" y="1571344"/>
                    </a:lnTo>
                    <a:lnTo>
                      <a:pt x="1119790" y="1549056"/>
                    </a:lnTo>
                    <a:lnTo>
                      <a:pt x="1176466" y="1522388"/>
                    </a:lnTo>
                    <a:lnTo>
                      <a:pt x="1230645" y="1491550"/>
                    </a:lnTo>
                    <a:lnTo>
                      <a:pt x="1282116" y="1456750"/>
                    </a:lnTo>
                    <a:lnTo>
                      <a:pt x="1330671" y="1418197"/>
                    </a:lnTo>
                    <a:lnTo>
                      <a:pt x="1376102" y="1376102"/>
                    </a:lnTo>
                    <a:lnTo>
                      <a:pt x="1418197" y="1330671"/>
                    </a:lnTo>
                    <a:lnTo>
                      <a:pt x="1456750" y="1282116"/>
                    </a:lnTo>
                    <a:lnTo>
                      <a:pt x="1491550" y="1230645"/>
                    </a:lnTo>
                    <a:lnTo>
                      <a:pt x="1522388" y="1176466"/>
                    </a:lnTo>
                    <a:lnTo>
                      <a:pt x="1549056" y="1119790"/>
                    </a:lnTo>
                    <a:lnTo>
                      <a:pt x="1571344" y="1060824"/>
                    </a:lnTo>
                    <a:lnTo>
                      <a:pt x="1589043" y="999780"/>
                    </a:lnTo>
                    <a:lnTo>
                      <a:pt x="1601944" y="936864"/>
                    </a:lnTo>
                    <a:lnTo>
                      <a:pt x="1609838" y="872287"/>
                    </a:lnTo>
                    <a:lnTo>
                      <a:pt x="1612516" y="806258"/>
                    </a:lnTo>
                    <a:lnTo>
                      <a:pt x="1609838" y="740228"/>
                    </a:lnTo>
                    <a:lnTo>
                      <a:pt x="1601944" y="675651"/>
                    </a:lnTo>
                    <a:lnTo>
                      <a:pt x="1589043" y="612736"/>
                    </a:lnTo>
                    <a:lnTo>
                      <a:pt x="1571344" y="551691"/>
                    </a:lnTo>
                    <a:lnTo>
                      <a:pt x="1549056" y="492726"/>
                    </a:lnTo>
                    <a:lnTo>
                      <a:pt x="1522388" y="436049"/>
                    </a:lnTo>
                    <a:lnTo>
                      <a:pt x="1491550" y="381871"/>
                    </a:lnTo>
                    <a:lnTo>
                      <a:pt x="1456750" y="330399"/>
                    </a:lnTo>
                    <a:lnTo>
                      <a:pt x="1418197" y="281844"/>
                    </a:lnTo>
                    <a:lnTo>
                      <a:pt x="1376102" y="236414"/>
                    </a:lnTo>
                    <a:lnTo>
                      <a:pt x="1330671" y="194318"/>
                    </a:lnTo>
                    <a:lnTo>
                      <a:pt x="1282116" y="155765"/>
                    </a:lnTo>
                    <a:lnTo>
                      <a:pt x="1230645" y="120965"/>
                    </a:lnTo>
                    <a:lnTo>
                      <a:pt x="1176466" y="90127"/>
                    </a:lnTo>
                    <a:lnTo>
                      <a:pt x="1119790" y="63459"/>
                    </a:lnTo>
                    <a:lnTo>
                      <a:pt x="1060824" y="41171"/>
                    </a:lnTo>
                    <a:lnTo>
                      <a:pt x="999780" y="23472"/>
                    </a:lnTo>
                    <a:lnTo>
                      <a:pt x="936864" y="10571"/>
                    </a:lnTo>
                    <a:lnTo>
                      <a:pt x="872287" y="2677"/>
                    </a:lnTo>
                    <a:lnTo>
                      <a:pt x="806258" y="0"/>
                    </a:lnTo>
                    <a:close/>
                  </a:path>
                </a:pathLst>
              </a:custGeom>
              <a:solidFill>
                <a:srgbClr val="5FBF23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/>
              </a:p>
            </p:txBody>
          </p:sp>
          <p:sp>
            <p:nvSpPr>
              <p:cNvPr id="57" name="object 56"/>
              <p:cNvSpPr/>
              <p:nvPr/>
            </p:nvSpPr>
            <p:spPr>
              <a:xfrm>
                <a:off x="5695582" y="3957232"/>
                <a:ext cx="564636" cy="309536"/>
              </a:xfrm>
              <a:custGeom>
                <a:avLst/>
                <a:gdLst/>
                <a:ahLst/>
                <a:cxnLst/>
                <a:rect l="l" t="t" r="r" b="b"/>
                <a:pathLst>
                  <a:path w="1007745" h="552450">
                    <a:moveTo>
                      <a:pt x="157272" y="0"/>
                    </a:moveTo>
                    <a:lnTo>
                      <a:pt x="122036" y="19645"/>
                    </a:lnTo>
                    <a:lnTo>
                      <a:pt x="115797" y="480090"/>
                    </a:lnTo>
                    <a:lnTo>
                      <a:pt x="117877" y="493011"/>
                    </a:lnTo>
                    <a:lnTo>
                      <a:pt x="123660" y="504290"/>
                    </a:lnTo>
                    <a:lnTo>
                      <a:pt x="0" y="504958"/>
                    </a:lnTo>
                    <a:lnTo>
                      <a:pt x="0" y="519240"/>
                    </a:lnTo>
                    <a:lnTo>
                      <a:pt x="3040" y="533124"/>
                    </a:lnTo>
                    <a:lnTo>
                      <a:pt x="11259" y="544129"/>
                    </a:lnTo>
                    <a:lnTo>
                      <a:pt x="23301" y="550899"/>
                    </a:lnTo>
                    <a:lnTo>
                      <a:pt x="974116" y="552391"/>
                    </a:lnTo>
                    <a:lnTo>
                      <a:pt x="988012" y="549352"/>
                    </a:lnTo>
                    <a:lnTo>
                      <a:pt x="999027" y="541138"/>
                    </a:lnTo>
                    <a:lnTo>
                      <a:pt x="1005803" y="529107"/>
                    </a:lnTo>
                    <a:lnTo>
                      <a:pt x="1006272" y="521533"/>
                    </a:lnTo>
                    <a:lnTo>
                      <a:pt x="407401" y="521533"/>
                    </a:lnTo>
                    <a:lnTo>
                      <a:pt x="399966" y="514110"/>
                    </a:lnTo>
                    <a:lnTo>
                      <a:pt x="399966" y="504958"/>
                    </a:lnTo>
                    <a:lnTo>
                      <a:pt x="883135" y="504958"/>
                    </a:lnTo>
                    <a:lnTo>
                      <a:pt x="889141" y="493810"/>
                    </a:lnTo>
                    <a:lnTo>
                      <a:pt x="891481" y="480976"/>
                    </a:lnTo>
                    <a:lnTo>
                      <a:pt x="891482" y="463514"/>
                    </a:lnTo>
                    <a:lnTo>
                      <a:pt x="157272" y="463514"/>
                    </a:lnTo>
                    <a:lnTo>
                      <a:pt x="157272" y="41433"/>
                    </a:lnTo>
                    <a:lnTo>
                      <a:pt x="891491" y="41433"/>
                    </a:lnTo>
                    <a:lnTo>
                      <a:pt x="889011" y="27353"/>
                    </a:lnTo>
                    <a:lnTo>
                      <a:pt x="882161" y="15324"/>
                    </a:lnTo>
                    <a:lnTo>
                      <a:pt x="871827" y="6232"/>
                    </a:lnTo>
                    <a:lnTo>
                      <a:pt x="858895" y="960"/>
                    </a:lnTo>
                    <a:lnTo>
                      <a:pt x="157272" y="0"/>
                    </a:lnTo>
                    <a:close/>
                  </a:path>
                  <a:path w="1007745" h="552450">
                    <a:moveTo>
                      <a:pt x="1007299" y="504958"/>
                    </a:moveTo>
                    <a:lnTo>
                      <a:pt x="607321" y="504958"/>
                    </a:lnTo>
                    <a:lnTo>
                      <a:pt x="607321" y="514110"/>
                    </a:lnTo>
                    <a:lnTo>
                      <a:pt x="599897" y="521533"/>
                    </a:lnTo>
                    <a:lnTo>
                      <a:pt x="1006272" y="521533"/>
                    </a:lnTo>
                    <a:lnTo>
                      <a:pt x="1007299" y="504958"/>
                    </a:lnTo>
                    <a:close/>
                  </a:path>
                  <a:path w="1007745" h="552450">
                    <a:moveTo>
                      <a:pt x="891491" y="41433"/>
                    </a:moveTo>
                    <a:lnTo>
                      <a:pt x="850026" y="41433"/>
                    </a:lnTo>
                    <a:lnTo>
                      <a:pt x="850026" y="463514"/>
                    </a:lnTo>
                    <a:lnTo>
                      <a:pt x="891482" y="463514"/>
                    </a:lnTo>
                    <a:lnTo>
                      <a:pt x="891491" y="414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/>
              </a:p>
            </p:txBody>
          </p:sp>
          <p:sp>
            <p:nvSpPr>
              <p:cNvPr id="58" name="object 57"/>
              <p:cNvSpPr/>
              <p:nvPr/>
            </p:nvSpPr>
            <p:spPr>
              <a:xfrm>
                <a:off x="5526029" y="3670461"/>
                <a:ext cx="903704" cy="903704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1612900">
                    <a:moveTo>
                      <a:pt x="806258" y="1612516"/>
                    </a:moveTo>
                    <a:lnTo>
                      <a:pt x="872287" y="1609838"/>
                    </a:lnTo>
                    <a:lnTo>
                      <a:pt x="936864" y="1601944"/>
                    </a:lnTo>
                    <a:lnTo>
                      <a:pt x="999780" y="1589043"/>
                    </a:lnTo>
                    <a:lnTo>
                      <a:pt x="1060824" y="1571344"/>
                    </a:lnTo>
                    <a:lnTo>
                      <a:pt x="1119790" y="1549056"/>
                    </a:lnTo>
                    <a:lnTo>
                      <a:pt x="1176466" y="1522388"/>
                    </a:lnTo>
                    <a:lnTo>
                      <a:pt x="1230645" y="1491550"/>
                    </a:lnTo>
                    <a:lnTo>
                      <a:pt x="1282116" y="1456750"/>
                    </a:lnTo>
                    <a:lnTo>
                      <a:pt x="1330671" y="1418197"/>
                    </a:lnTo>
                    <a:lnTo>
                      <a:pt x="1376102" y="1376102"/>
                    </a:lnTo>
                    <a:lnTo>
                      <a:pt x="1418197" y="1330671"/>
                    </a:lnTo>
                    <a:lnTo>
                      <a:pt x="1456750" y="1282116"/>
                    </a:lnTo>
                    <a:lnTo>
                      <a:pt x="1491550" y="1230645"/>
                    </a:lnTo>
                    <a:lnTo>
                      <a:pt x="1522388" y="1176466"/>
                    </a:lnTo>
                    <a:lnTo>
                      <a:pt x="1549056" y="1119790"/>
                    </a:lnTo>
                    <a:lnTo>
                      <a:pt x="1571344" y="1060824"/>
                    </a:lnTo>
                    <a:lnTo>
                      <a:pt x="1589043" y="999780"/>
                    </a:lnTo>
                    <a:lnTo>
                      <a:pt x="1601944" y="936864"/>
                    </a:lnTo>
                    <a:lnTo>
                      <a:pt x="1609838" y="872287"/>
                    </a:lnTo>
                    <a:lnTo>
                      <a:pt x="1612516" y="806258"/>
                    </a:lnTo>
                    <a:lnTo>
                      <a:pt x="1609838" y="740228"/>
                    </a:lnTo>
                    <a:lnTo>
                      <a:pt x="1601944" y="675651"/>
                    </a:lnTo>
                    <a:lnTo>
                      <a:pt x="1589043" y="612736"/>
                    </a:lnTo>
                    <a:lnTo>
                      <a:pt x="1571344" y="551691"/>
                    </a:lnTo>
                    <a:lnTo>
                      <a:pt x="1549056" y="492726"/>
                    </a:lnTo>
                    <a:lnTo>
                      <a:pt x="1522388" y="436049"/>
                    </a:lnTo>
                    <a:lnTo>
                      <a:pt x="1491550" y="381871"/>
                    </a:lnTo>
                    <a:lnTo>
                      <a:pt x="1456750" y="330399"/>
                    </a:lnTo>
                    <a:lnTo>
                      <a:pt x="1418197" y="281844"/>
                    </a:lnTo>
                    <a:lnTo>
                      <a:pt x="1376102" y="236414"/>
                    </a:lnTo>
                    <a:lnTo>
                      <a:pt x="1330671" y="194318"/>
                    </a:lnTo>
                    <a:lnTo>
                      <a:pt x="1282116" y="155765"/>
                    </a:lnTo>
                    <a:lnTo>
                      <a:pt x="1230645" y="120965"/>
                    </a:lnTo>
                    <a:lnTo>
                      <a:pt x="1176466" y="90127"/>
                    </a:lnTo>
                    <a:lnTo>
                      <a:pt x="1119790" y="63459"/>
                    </a:lnTo>
                    <a:lnTo>
                      <a:pt x="1060824" y="41171"/>
                    </a:lnTo>
                    <a:lnTo>
                      <a:pt x="999780" y="23472"/>
                    </a:lnTo>
                    <a:lnTo>
                      <a:pt x="936864" y="10571"/>
                    </a:lnTo>
                    <a:lnTo>
                      <a:pt x="872287" y="2677"/>
                    </a:lnTo>
                    <a:lnTo>
                      <a:pt x="806258" y="0"/>
                    </a:lnTo>
                    <a:lnTo>
                      <a:pt x="740228" y="2677"/>
                    </a:lnTo>
                    <a:lnTo>
                      <a:pt x="675651" y="10571"/>
                    </a:lnTo>
                    <a:lnTo>
                      <a:pt x="612736" y="23472"/>
                    </a:lnTo>
                    <a:lnTo>
                      <a:pt x="551691" y="41171"/>
                    </a:lnTo>
                    <a:lnTo>
                      <a:pt x="492726" y="63459"/>
                    </a:lnTo>
                    <a:lnTo>
                      <a:pt x="436049" y="90127"/>
                    </a:lnTo>
                    <a:lnTo>
                      <a:pt x="381871" y="120965"/>
                    </a:lnTo>
                    <a:lnTo>
                      <a:pt x="330399" y="155765"/>
                    </a:lnTo>
                    <a:lnTo>
                      <a:pt x="281844" y="194318"/>
                    </a:lnTo>
                    <a:lnTo>
                      <a:pt x="236414" y="236414"/>
                    </a:lnTo>
                    <a:lnTo>
                      <a:pt x="194318" y="281844"/>
                    </a:lnTo>
                    <a:lnTo>
                      <a:pt x="155765" y="330399"/>
                    </a:lnTo>
                    <a:lnTo>
                      <a:pt x="120965" y="381871"/>
                    </a:lnTo>
                    <a:lnTo>
                      <a:pt x="90127" y="436049"/>
                    </a:lnTo>
                    <a:lnTo>
                      <a:pt x="63459" y="492726"/>
                    </a:lnTo>
                    <a:lnTo>
                      <a:pt x="41171" y="551691"/>
                    </a:lnTo>
                    <a:lnTo>
                      <a:pt x="23472" y="612736"/>
                    </a:lnTo>
                    <a:lnTo>
                      <a:pt x="10571" y="675651"/>
                    </a:lnTo>
                    <a:lnTo>
                      <a:pt x="2677" y="740228"/>
                    </a:lnTo>
                    <a:lnTo>
                      <a:pt x="0" y="806258"/>
                    </a:lnTo>
                    <a:lnTo>
                      <a:pt x="2677" y="872287"/>
                    </a:lnTo>
                    <a:lnTo>
                      <a:pt x="10571" y="936864"/>
                    </a:lnTo>
                    <a:lnTo>
                      <a:pt x="23472" y="999780"/>
                    </a:lnTo>
                    <a:lnTo>
                      <a:pt x="41171" y="1060824"/>
                    </a:lnTo>
                    <a:lnTo>
                      <a:pt x="63459" y="1119790"/>
                    </a:lnTo>
                    <a:lnTo>
                      <a:pt x="90127" y="1176466"/>
                    </a:lnTo>
                    <a:lnTo>
                      <a:pt x="120965" y="1230645"/>
                    </a:lnTo>
                    <a:lnTo>
                      <a:pt x="155765" y="1282116"/>
                    </a:lnTo>
                    <a:lnTo>
                      <a:pt x="194318" y="1330671"/>
                    </a:lnTo>
                    <a:lnTo>
                      <a:pt x="236414" y="1376102"/>
                    </a:lnTo>
                    <a:lnTo>
                      <a:pt x="281844" y="1418197"/>
                    </a:lnTo>
                    <a:lnTo>
                      <a:pt x="330399" y="1456750"/>
                    </a:lnTo>
                    <a:lnTo>
                      <a:pt x="381871" y="1491550"/>
                    </a:lnTo>
                    <a:lnTo>
                      <a:pt x="436049" y="1522388"/>
                    </a:lnTo>
                    <a:lnTo>
                      <a:pt x="492726" y="1549056"/>
                    </a:lnTo>
                    <a:lnTo>
                      <a:pt x="551691" y="1571344"/>
                    </a:lnTo>
                    <a:lnTo>
                      <a:pt x="612736" y="1589043"/>
                    </a:lnTo>
                    <a:lnTo>
                      <a:pt x="675651" y="1601944"/>
                    </a:lnTo>
                    <a:lnTo>
                      <a:pt x="740228" y="1609838"/>
                    </a:lnTo>
                    <a:lnTo>
                      <a:pt x="806258" y="1612516"/>
                    </a:lnTo>
                    <a:close/>
                  </a:path>
                </a:pathLst>
              </a:custGeom>
              <a:ln w="62825">
                <a:solidFill>
                  <a:srgbClr val="FFFFFF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/>
              </a:p>
            </p:txBody>
          </p:sp>
        </p:grpSp>
        <p:grpSp>
          <p:nvGrpSpPr>
            <p:cNvPr id="100" name="Grupo 99"/>
            <p:cNvGrpSpPr/>
            <p:nvPr/>
          </p:nvGrpSpPr>
          <p:grpSpPr>
            <a:xfrm>
              <a:off x="506148" y="3795345"/>
              <a:ext cx="903704" cy="903704"/>
              <a:chOff x="558796" y="3670461"/>
              <a:chExt cx="903704" cy="903704"/>
            </a:xfrm>
          </p:grpSpPr>
          <p:sp>
            <p:nvSpPr>
              <p:cNvPr id="59" name="object 67"/>
              <p:cNvSpPr/>
              <p:nvPr/>
            </p:nvSpPr>
            <p:spPr>
              <a:xfrm>
                <a:off x="558796" y="3670461"/>
                <a:ext cx="903704" cy="903704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1612900">
                    <a:moveTo>
                      <a:pt x="806258" y="0"/>
                    </a:moveTo>
                    <a:lnTo>
                      <a:pt x="740228" y="2677"/>
                    </a:lnTo>
                    <a:lnTo>
                      <a:pt x="675651" y="10571"/>
                    </a:lnTo>
                    <a:lnTo>
                      <a:pt x="612736" y="23472"/>
                    </a:lnTo>
                    <a:lnTo>
                      <a:pt x="551691" y="41171"/>
                    </a:lnTo>
                    <a:lnTo>
                      <a:pt x="492726" y="63459"/>
                    </a:lnTo>
                    <a:lnTo>
                      <a:pt x="436049" y="90127"/>
                    </a:lnTo>
                    <a:lnTo>
                      <a:pt x="381871" y="120965"/>
                    </a:lnTo>
                    <a:lnTo>
                      <a:pt x="330399" y="155765"/>
                    </a:lnTo>
                    <a:lnTo>
                      <a:pt x="281844" y="194318"/>
                    </a:lnTo>
                    <a:lnTo>
                      <a:pt x="236414" y="236414"/>
                    </a:lnTo>
                    <a:lnTo>
                      <a:pt x="194318" y="281844"/>
                    </a:lnTo>
                    <a:lnTo>
                      <a:pt x="155765" y="330399"/>
                    </a:lnTo>
                    <a:lnTo>
                      <a:pt x="120965" y="381871"/>
                    </a:lnTo>
                    <a:lnTo>
                      <a:pt x="90127" y="436049"/>
                    </a:lnTo>
                    <a:lnTo>
                      <a:pt x="63459" y="492726"/>
                    </a:lnTo>
                    <a:lnTo>
                      <a:pt x="41171" y="551691"/>
                    </a:lnTo>
                    <a:lnTo>
                      <a:pt x="23472" y="612736"/>
                    </a:lnTo>
                    <a:lnTo>
                      <a:pt x="10571" y="675651"/>
                    </a:lnTo>
                    <a:lnTo>
                      <a:pt x="2677" y="740228"/>
                    </a:lnTo>
                    <a:lnTo>
                      <a:pt x="0" y="806258"/>
                    </a:lnTo>
                    <a:lnTo>
                      <a:pt x="2677" y="872287"/>
                    </a:lnTo>
                    <a:lnTo>
                      <a:pt x="10571" y="936864"/>
                    </a:lnTo>
                    <a:lnTo>
                      <a:pt x="23472" y="999780"/>
                    </a:lnTo>
                    <a:lnTo>
                      <a:pt x="41171" y="1060824"/>
                    </a:lnTo>
                    <a:lnTo>
                      <a:pt x="63459" y="1119790"/>
                    </a:lnTo>
                    <a:lnTo>
                      <a:pt x="90127" y="1176466"/>
                    </a:lnTo>
                    <a:lnTo>
                      <a:pt x="120965" y="1230645"/>
                    </a:lnTo>
                    <a:lnTo>
                      <a:pt x="155765" y="1282116"/>
                    </a:lnTo>
                    <a:lnTo>
                      <a:pt x="194318" y="1330671"/>
                    </a:lnTo>
                    <a:lnTo>
                      <a:pt x="236414" y="1376102"/>
                    </a:lnTo>
                    <a:lnTo>
                      <a:pt x="281844" y="1418197"/>
                    </a:lnTo>
                    <a:lnTo>
                      <a:pt x="330399" y="1456750"/>
                    </a:lnTo>
                    <a:lnTo>
                      <a:pt x="381871" y="1491550"/>
                    </a:lnTo>
                    <a:lnTo>
                      <a:pt x="436049" y="1522388"/>
                    </a:lnTo>
                    <a:lnTo>
                      <a:pt x="492726" y="1549056"/>
                    </a:lnTo>
                    <a:lnTo>
                      <a:pt x="551691" y="1571344"/>
                    </a:lnTo>
                    <a:lnTo>
                      <a:pt x="612736" y="1589043"/>
                    </a:lnTo>
                    <a:lnTo>
                      <a:pt x="675651" y="1601944"/>
                    </a:lnTo>
                    <a:lnTo>
                      <a:pt x="740228" y="1609838"/>
                    </a:lnTo>
                    <a:lnTo>
                      <a:pt x="806258" y="1612516"/>
                    </a:lnTo>
                    <a:lnTo>
                      <a:pt x="872287" y="1609838"/>
                    </a:lnTo>
                    <a:lnTo>
                      <a:pt x="936864" y="1601944"/>
                    </a:lnTo>
                    <a:lnTo>
                      <a:pt x="999780" y="1589043"/>
                    </a:lnTo>
                    <a:lnTo>
                      <a:pt x="1060824" y="1571344"/>
                    </a:lnTo>
                    <a:lnTo>
                      <a:pt x="1119790" y="1549056"/>
                    </a:lnTo>
                    <a:lnTo>
                      <a:pt x="1176466" y="1522388"/>
                    </a:lnTo>
                    <a:lnTo>
                      <a:pt x="1230645" y="1491550"/>
                    </a:lnTo>
                    <a:lnTo>
                      <a:pt x="1282116" y="1456750"/>
                    </a:lnTo>
                    <a:lnTo>
                      <a:pt x="1330671" y="1418197"/>
                    </a:lnTo>
                    <a:lnTo>
                      <a:pt x="1376102" y="1376102"/>
                    </a:lnTo>
                    <a:lnTo>
                      <a:pt x="1418197" y="1330671"/>
                    </a:lnTo>
                    <a:lnTo>
                      <a:pt x="1456750" y="1282116"/>
                    </a:lnTo>
                    <a:lnTo>
                      <a:pt x="1491550" y="1230645"/>
                    </a:lnTo>
                    <a:lnTo>
                      <a:pt x="1522388" y="1176466"/>
                    </a:lnTo>
                    <a:lnTo>
                      <a:pt x="1549056" y="1119790"/>
                    </a:lnTo>
                    <a:lnTo>
                      <a:pt x="1571344" y="1060824"/>
                    </a:lnTo>
                    <a:lnTo>
                      <a:pt x="1589043" y="999780"/>
                    </a:lnTo>
                    <a:lnTo>
                      <a:pt x="1601944" y="936864"/>
                    </a:lnTo>
                    <a:lnTo>
                      <a:pt x="1609838" y="872287"/>
                    </a:lnTo>
                    <a:lnTo>
                      <a:pt x="1612516" y="806258"/>
                    </a:lnTo>
                    <a:lnTo>
                      <a:pt x="1609838" y="740228"/>
                    </a:lnTo>
                    <a:lnTo>
                      <a:pt x="1601944" y="675651"/>
                    </a:lnTo>
                    <a:lnTo>
                      <a:pt x="1589043" y="612736"/>
                    </a:lnTo>
                    <a:lnTo>
                      <a:pt x="1571344" y="551691"/>
                    </a:lnTo>
                    <a:lnTo>
                      <a:pt x="1549056" y="492726"/>
                    </a:lnTo>
                    <a:lnTo>
                      <a:pt x="1522388" y="436049"/>
                    </a:lnTo>
                    <a:lnTo>
                      <a:pt x="1491550" y="381871"/>
                    </a:lnTo>
                    <a:lnTo>
                      <a:pt x="1456750" y="330399"/>
                    </a:lnTo>
                    <a:lnTo>
                      <a:pt x="1418197" y="281844"/>
                    </a:lnTo>
                    <a:lnTo>
                      <a:pt x="1376102" y="236414"/>
                    </a:lnTo>
                    <a:lnTo>
                      <a:pt x="1330671" y="194318"/>
                    </a:lnTo>
                    <a:lnTo>
                      <a:pt x="1282116" y="155765"/>
                    </a:lnTo>
                    <a:lnTo>
                      <a:pt x="1230645" y="120965"/>
                    </a:lnTo>
                    <a:lnTo>
                      <a:pt x="1176466" y="90127"/>
                    </a:lnTo>
                    <a:lnTo>
                      <a:pt x="1119790" y="63459"/>
                    </a:lnTo>
                    <a:lnTo>
                      <a:pt x="1060824" y="41171"/>
                    </a:lnTo>
                    <a:lnTo>
                      <a:pt x="999780" y="23472"/>
                    </a:lnTo>
                    <a:lnTo>
                      <a:pt x="936864" y="10571"/>
                    </a:lnTo>
                    <a:lnTo>
                      <a:pt x="872287" y="2677"/>
                    </a:lnTo>
                    <a:lnTo>
                      <a:pt x="806258" y="0"/>
                    </a:lnTo>
                    <a:close/>
                  </a:path>
                </a:pathLst>
              </a:custGeom>
              <a:solidFill>
                <a:srgbClr val="FF99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/>
              </a:p>
            </p:txBody>
          </p:sp>
          <p:sp>
            <p:nvSpPr>
              <p:cNvPr id="60" name="object 68"/>
              <p:cNvSpPr/>
              <p:nvPr/>
            </p:nvSpPr>
            <p:spPr>
              <a:xfrm>
                <a:off x="865310" y="3838966"/>
                <a:ext cx="290680" cy="566772"/>
              </a:xfrm>
              <a:custGeom>
                <a:avLst/>
                <a:gdLst/>
                <a:ahLst/>
                <a:cxnLst/>
                <a:rect l="l" t="t" r="r" b="b"/>
                <a:pathLst>
                  <a:path w="518795" h="1011554">
                    <a:moveTo>
                      <a:pt x="192881" y="0"/>
                    </a:moveTo>
                    <a:lnTo>
                      <a:pt x="141102" y="108"/>
                    </a:lnTo>
                    <a:lnTo>
                      <a:pt x="89379" y="1016"/>
                    </a:lnTo>
                    <a:lnTo>
                      <a:pt x="51343" y="6620"/>
                    </a:lnTo>
                    <a:lnTo>
                      <a:pt x="17318" y="32279"/>
                    </a:lnTo>
                    <a:lnTo>
                      <a:pt x="8854" y="45199"/>
                    </a:lnTo>
                    <a:lnTo>
                      <a:pt x="7422" y="47602"/>
                    </a:lnTo>
                    <a:lnTo>
                      <a:pt x="1400" y="88514"/>
                    </a:lnTo>
                    <a:lnTo>
                      <a:pt x="427" y="142656"/>
                    </a:lnTo>
                    <a:lnTo>
                      <a:pt x="123" y="199030"/>
                    </a:lnTo>
                    <a:lnTo>
                      <a:pt x="0" y="644545"/>
                    </a:lnTo>
                    <a:lnTo>
                      <a:pt x="97" y="774123"/>
                    </a:lnTo>
                    <a:lnTo>
                      <a:pt x="376" y="841828"/>
                    </a:lnTo>
                    <a:lnTo>
                      <a:pt x="921" y="889747"/>
                    </a:lnTo>
                    <a:lnTo>
                      <a:pt x="2437" y="934190"/>
                    </a:lnTo>
                    <a:lnTo>
                      <a:pt x="10773" y="969062"/>
                    </a:lnTo>
                    <a:lnTo>
                      <a:pt x="12675" y="972381"/>
                    </a:lnTo>
                    <a:lnTo>
                      <a:pt x="41807" y="999768"/>
                    </a:lnTo>
                    <a:lnTo>
                      <a:pt x="91188" y="1010037"/>
                    </a:lnTo>
                    <a:lnTo>
                      <a:pt x="355048" y="1010993"/>
                    </a:lnTo>
                    <a:lnTo>
                      <a:pt x="414656" y="1010543"/>
                    </a:lnTo>
                    <a:lnTo>
                      <a:pt x="455009" y="1008394"/>
                    </a:lnTo>
                    <a:lnTo>
                      <a:pt x="494803" y="986317"/>
                    </a:lnTo>
                    <a:lnTo>
                      <a:pt x="515186" y="953091"/>
                    </a:lnTo>
                    <a:lnTo>
                      <a:pt x="517299" y="931039"/>
                    </a:lnTo>
                    <a:lnTo>
                      <a:pt x="187572" y="931039"/>
                    </a:lnTo>
                    <a:lnTo>
                      <a:pt x="109328" y="930920"/>
                    </a:lnTo>
                    <a:lnTo>
                      <a:pt x="78522" y="907797"/>
                    </a:lnTo>
                    <a:lnTo>
                      <a:pt x="78445" y="878203"/>
                    </a:lnTo>
                    <a:lnTo>
                      <a:pt x="518020" y="878203"/>
                    </a:lnTo>
                    <a:lnTo>
                      <a:pt x="518095" y="865743"/>
                    </a:lnTo>
                    <a:lnTo>
                      <a:pt x="518149" y="852591"/>
                    </a:lnTo>
                    <a:lnTo>
                      <a:pt x="209718" y="852591"/>
                    </a:lnTo>
                    <a:lnTo>
                      <a:pt x="78361" y="852560"/>
                    </a:lnTo>
                    <a:lnTo>
                      <a:pt x="79293" y="800572"/>
                    </a:lnTo>
                    <a:lnTo>
                      <a:pt x="518197" y="799651"/>
                    </a:lnTo>
                    <a:lnTo>
                      <a:pt x="518202" y="774123"/>
                    </a:lnTo>
                    <a:lnTo>
                      <a:pt x="78361" y="774123"/>
                    </a:lnTo>
                    <a:lnTo>
                      <a:pt x="79293" y="722135"/>
                    </a:lnTo>
                    <a:lnTo>
                      <a:pt x="518214" y="721213"/>
                    </a:lnTo>
                    <a:lnTo>
                      <a:pt x="518220" y="695685"/>
                    </a:lnTo>
                    <a:lnTo>
                      <a:pt x="78445" y="695685"/>
                    </a:lnTo>
                    <a:lnTo>
                      <a:pt x="78445" y="644545"/>
                    </a:lnTo>
                    <a:lnTo>
                      <a:pt x="518232" y="644545"/>
                    </a:lnTo>
                    <a:lnTo>
                      <a:pt x="518241" y="604294"/>
                    </a:lnTo>
                    <a:lnTo>
                      <a:pt x="263936" y="604294"/>
                    </a:lnTo>
                    <a:lnTo>
                      <a:pt x="252670" y="602331"/>
                    </a:lnTo>
                    <a:lnTo>
                      <a:pt x="241685" y="596727"/>
                    </a:lnTo>
                    <a:lnTo>
                      <a:pt x="231254" y="587351"/>
                    </a:lnTo>
                    <a:lnTo>
                      <a:pt x="228985" y="583092"/>
                    </a:lnTo>
                    <a:lnTo>
                      <a:pt x="78445" y="583092"/>
                    </a:lnTo>
                    <a:lnTo>
                      <a:pt x="78445" y="543868"/>
                    </a:lnTo>
                    <a:lnTo>
                      <a:pt x="229137" y="543868"/>
                    </a:lnTo>
                    <a:lnTo>
                      <a:pt x="234702" y="536186"/>
                    </a:lnTo>
                    <a:lnTo>
                      <a:pt x="243126" y="529345"/>
                    </a:lnTo>
                    <a:lnTo>
                      <a:pt x="253296" y="524950"/>
                    </a:lnTo>
                    <a:lnTo>
                      <a:pt x="264858" y="523565"/>
                    </a:lnTo>
                    <a:lnTo>
                      <a:pt x="518259" y="523565"/>
                    </a:lnTo>
                    <a:lnTo>
                      <a:pt x="518267" y="489346"/>
                    </a:lnTo>
                    <a:lnTo>
                      <a:pt x="81827" y="489346"/>
                    </a:lnTo>
                    <a:lnTo>
                      <a:pt x="81827" y="124352"/>
                    </a:lnTo>
                    <a:lnTo>
                      <a:pt x="517687" y="124352"/>
                    </a:lnTo>
                    <a:lnTo>
                      <a:pt x="517443" y="107910"/>
                    </a:lnTo>
                    <a:lnTo>
                      <a:pt x="517161" y="94856"/>
                    </a:lnTo>
                    <a:lnTo>
                      <a:pt x="516829" y="84250"/>
                    </a:lnTo>
                    <a:lnTo>
                      <a:pt x="516443" y="75769"/>
                    </a:lnTo>
                    <a:lnTo>
                      <a:pt x="516386" y="74908"/>
                    </a:lnTo>
                    <a:lnTo>
                      <a:pt x="204640" y="74908"/>
                    </a:lnTo>
                    <a:lnTo>
                      <a:pt x="204640" y="52752"/>
                    </a:lnTo>
                    <a:lnTo>
                      <a:pt x="513206" y="52752"/>
                    </a:lnTo>
                    <a:lnTo>
                      <a:pt x="512777" y="51382"/>
                    </a:lnTo>
                    <a:lnTo>
                      <a:pt x="489580" y="19635"/>
                    </a:lnTo>
                    <a:lnTo>
                      <a:pt x="454238" y="1618"/>
                    </a:lnTo>
                    <a:lnTo>
                      <a:pt x="447189" y="1227"/>
                    </a:lnTo>
                    <a:lnTo>
                      <a:pt x="192881" y="0"/>
                    </a:lnTo>
                    <a:close/>
                  </a:path>
                  <a:path w="518795" h="1011554">
                    <a:moveTo>
                      <a:pt x="209718" y="878203"/>
                    </a:moveTo>
                    <a:lnTo>
                      <a:pt x="187572" y="878203"/>
                    </a:lnTo>
                    <a:lnTo>
                      <a:pt x="187572" y="931039"/>
                    </a:lnTo>
                    <a:lnTo>
                      <a:pt x="209718" y="931039"/>
                    </a:lnTo>
                    <a:lnTo>
                      <a:pt x="209718" y="878203"/>
                    </a:lnTo>
                    <a:close/>
                  </a:path>
                  <a:path w="518795" h="1011554">
                    <a:moveTo>
                      <a:pt x="341076" y="878203"/>
                    </a:moveTo>
                    <a:lnTo>
                      <a:pt x="317160" y="878203"/>
                    </a:lnTo>
                    <a:lnTo>
                      <a:pt x="317160" y="931039"/>
                    </a:lnTo>
                    <a:lnTo>
                      <a:pt x="341076" y="931039"/>
                    </a:lnTo>
                    <a:lnTo>
                      <a:pt x="341076" y="878203"/>
                    </a:lnTo>
                    <a:close/>
                  </a:path>
                  <a:path w="518795" h="1011554">
                    <a:moveTo>
                      <a:pt x="518020" y="878203"/>
                    </a:moveTo>
                    <a:lnTo>
                      <a:pt x="448517" y="878203"/>
                    </a:lnTo>
                    <a:lnTo>
                      <a:pt x="448517" y="931039"/>
                    </a:lnTo>
                    <a:lnTo>
                      <a:pt x="517299" y="931039"/>
                    </a:lnTo>
                    <a:lnTo>
                      <a:pt x="517491" y="923862"/>
                    </a:lnTo>
                    <a:lnTo>
                      <a:pt x="517681" y="913380"/>
                    </a:lnTo>
                    <a:lnTo>
                      <a:pt x="517844" y="900403"/>
                    </a:lnTo>
                    <a:lnTo>
                      <a:pt x="518020" y="878203"/>
                    </a:lnTo>
                    <a:close/>
                  </a:path>
                  <a:path w="518795" h="1011554">
                    <a:moveTo>
                      <a:pt x="341076" y="799766"/>
                    </a:moveTo>
                    <a:lnTo>
                      <a:pt x="317160" y="799766"/>
                    </a:lnTo>
                    <a:lnTo>
                      <a:pt x="317160" y="852591"/>
                    </a:lnTo>
                    <a:lnTo>
                      <a:pt x="341076" y="852591"/>
                    </a:lnTo>
                    <a:lnTo>
                      <a:pt x="341076" y="799766"/>
                    </a:lnTo>
                    <a:close/>
                  </a:path>
                  <a:path w="518795" h="1011554">
                    <a:moveTo>
                      <a:pt x="518197" y="799766"/>
                    </a:moveTo>
                    <a:lnTo>
                      <a:pt x="448517" y="799766"/>
                    </a:lnTo>
                    <a:lnTo>
                      <a:pt x="448517" y="852591"/>
                    </a:lnTo>
                    <a:lnTo>
                      <a:pt x="518149" y="852591"/>
                    </a:lnTo>
                    <a:lnTo>
                      <a:pt x="518197" y="799766"/>
                    </a:lnTo>
                    <a:close/>
                  </a:path>
                  <a:path w="518795" h="1011554">
                    <a:moveTo>
                      <a:pt x="518197" y="799651"/>
                    </a:moveTo>
                    <a:lnTo>
                      <a:pt x="187572" y="799651"/>
                    </a:lnTo>
                    <a:lnTo>
                      <a:pt x="187572" y="852560"/>
                    </a:lnTo>
                    <a:lnTo>
                      <a:pt x="209718" y="852560"/>
                    </a:lnTo>
                    <a:lnTo>
                      <a:pt x="209718" y="799766"/>
                    </a:lnTo>
                    <a:lnTo>
                      <a:pt x="518197" y="799766"/>
                    </a:lnTo>
                    <a:close/>
                  </a:path>
                  <a:path w="518795" h="1011554">
                    <a:moveTo>
                      <a:pt x="209718" y="721213"/>
                    </a:moveTo>
                    <a:lnTo>
                      <a:pt x="187572" y="721213"/>
                    </a:lnTo>
                    <a:lnTo>
                      <a:pt x="187572" y="774123"/>
                    </a:lnTo>
                    <a:lnTo>
                      <a:pt x="209718" y="774123"/>
                    </a:lnTo>
                    <a:lnTo>
                      <a:pt x="209718" y="721213"/>
                    </a:lnTo>
                    <a:close/>
                  </a:path>
                  <a:path w="518795" h="1011554">
                    <a:moveTo>
                      <a:pt x="341076" y="721213"/>
                    </a:moveTo>
                    <a:lnTo>
                      <a:pt x="317160" y="721213"/>
                    </a:lnTo>
                    <a:lnTo>
                      <a:pt x="317160" y="774123"/>
                    </a:lnTo>
                    <a:lnTo>
                      <a:pt x="341076" y="774123"/>
                    </a:lnTo>
                    <a:lnTo>
                      <a:pt x="341076" y="721213"/>
                    </a:lnTo>
                    <a:close/>
                  </a:path>
                  <a:path w="518795" h="1011554">
                    <a:moveTo>
                      <a:pt x="518214" y="721213"/>
                    </a:moveTo>
                    <a:lnTo>
                      <a:pt x="448517" y="721213"/>
                    </a:lnTo>
                    <a:lnTo>
                      <a:pt x="448517" y="774123"/>
                    </a:lnTo>
                    <a:lnTo>
                      <a:pt x="518202" y="774123"/>
                    </a:lnTo>
                    <a:lnTo>
                      <a:pt x="518214" y="721213"/>
                    </a:lnTo>
                    <a:close/>
                  </a:path>
                  <a:path w="518795" h="1011554">
                    <a:moveTo>
                      <a:pt x="209718" y="644545"/>
                    </a:moveTo>
                    <a:lnTo>
                      <a:pt x="187572" y="644545"/>
                    </a:lnTo>
                    <a:lnTo>
                      <a:pt x="187572" y="695685"/>
                    </a:lnTo>
                    <a:lnTo>
                      <a:pt x="209718" y="695685"/>
                    </a:lnTo>
                    <a:lnTo>
                      <a:pt x="209718" y="644545"/>
                    </a:lnTo>
                    <a:close/>
                  </a:path>
                  <a:path w="518795" h="1011554">
                    <a:moveTo>
                      <a:pt x="341076" y="644545"/>
                    </a:moveTo>
                    <a:lnTo>
                      <a:pt x="317160" y="644545"/>
                    </a:lnTo>
                    <a:lnTo>
                      <a:pt x="317160" y="695685"/>
                    </a:lnTo>
                    <a:lnTo>
                      <a:pt x="341076" y="695685"/>
                    </a:lnTo>
                    <a:lnTo>
                      <a:pt x="341076" y="644545"/>
                    </a:lnTo>
                    <a:close/>
                  </a:path>
                  <a:path w="518795" h="1011554">
                    <a:moveTo>
                      <a:pt x="518232" y="644545"/>
                    </a:moveTo>
                    <a:lnTo>
                      <a:pt x="448517" y="644545"/>
                    </a:lnTo>
                    <a:lnTo>
                      <a:pt x="448517" y="695685"/>
                    </a:lnTo>
                    <a:lnTo>
                      <a:pt x="518220" y="695685"/>
                    </a:lnTo>
                    <a:lnTo>
                      <a:pt x="518232" y="644545"/>
                    </a:lnTo>
                    <a:close/>
                  </a:path>
                  <a:path w="518795" h="1011554">
                    <a:moveTo>
                      <a:pt x="518259" y="523565"/>
                    </a:moveTo>
                    <a:lnTo>
                      <a:pt x="264858" y="523565"/>
                    </a:lnTo>
                    <a:lnTo>
                      <a:pt x="268366" y="523659"/>
                    </a:lnTo>
                    <a:lnTo>
                      <a:pt x="271978" y="524214"/>
                    </a:lnTo>
                    <a:lnTo>
                      <a:pt x="285710" y="529915"/>
                    </a:lnTo>
                    <a:lnTo>
                      <a:pt x="294626" y="538236"/>
                    </a:lnTo>
                    <a:lnTo>
                      <a:pt x="300873" y="549129"/>
                    </a:lnTo>
                    <a:lnTo>
                      <a:pt x="303825" y="561753"/>
                    </a:lnTo>
                    <a:lnTo>
                      <a:pt x="302858" y="575266"/>
                    </a:lnTo>
                    <a:lnTo>
                      <a:pt x="297864" y="585345"/>
                    </a:lnTo>
                    <a:lnTo>
                      <a:pt x="288883" y="594592"/>
                    </a:lnTo>
                    <a:lnTo>
                      <a:pt x="275212" y="602749"/>
                    </a:lnTo>
                    <a:lnTo>
                      <a:pt x="263936" y="604294"/>
                    </a:lnTo>
                    <a:lnTo>
                      <a:pt x="518241" y="604294"/>
                    </a:lnTo>
                    <a:lnTo>
                      <a:pt x="518246" y="583092"/>
                    </a:lnTo>
                    <a:lnTo>
                      <a:pt x="341076" y="583092"/>
                    </a:lnTo>
                    <a:lnTo>
                      <a:pt x="341076" y="543868"/>
                    </a:lnTo>
                    <a:lnTo>
                      <a:pt x="518255" y="543868"/>
                    </a:lnTo>
                    <a:lnTo>
                      <a:pt x="518259" y="523565"/>
                    </a:lnTo>
                    <a:close/>
                  </a:path>
                  <a:path w="518795" h="1011554">
                    <a:moveTo>
                      <a:pt x="229137" y="543868"/>
                    </a:moveTo>
                    <a:lnTo>
                      <a:pt x="187572" y="543868"/>
                    </a:lnTo>
                    <a:lnTo>
                      <a:pt x="187572" y="583092"/>
                    </a:lnTo>
                    <a:lnTo>
                      <a:pt x="228985" y="583092"/>
                    </a:lnTo>
                    <a:lnTo>
                      <a:pt x="225601" y="576736"/>
                    </a:lnTo>
                    <a:lnTo>
                      <a:pt x="223476" y="565748"/>
                    </a:lnTo>
                    <a:lnTo>
                      <a:pt x="224522" y="554951"/>
                    </a:lnTo>
                    <a:lnTo>
                      <a:pt x="228382" y="544909"/>
                    </a:lnTo>
                    <a:lnTo>
                      <a:pt x="229137" y="543868"/>
                    </a:lnTo>
                    <a:close/>
                  </a:path>
                  <a:path w="518795" h="1011554">
                    <a:moveTo>
                      <a:pt x="518255" y="543868"/>
                    </a:moveTo>
                    <a:lnTo>
                      <a:pt x="448517" y="543868"/>
                    </a:lnTo>
                    <a:lnTo>
                      <a:pt x="448517" y="583092"/>
                    </a:lnTo>
                    <a:lnTo>
                      <a:pt x="518246" y="583092"/>
                    </a:lnTo>
                    <a:lnTo>
                      <a:pt x="518255" y="543868"/>
                    </a:lnTo>
                    <a:close/>
                  </a:path>
                  <a:path w="518795" h="1011554">
                    <a:moveTo>
                      <a:pt x="517687" y="124352"/>
                    </a:moveTo>
                    <a:lnTo>
                      <a:pt x="446748" y="124352"/>
                    </a:lnTo>
                    <a:lnTo>
                      <a:pt x="446748" y="489346"/>
                    </a:lnTo>
                    <a:lnTo>
                      <a:pt x="518267" y="489346"/>
                    </a:lnTo>
                    <a:lnTo>
                      <a:pt x="518320" y="255754"/>
                    </a:lnTo>
                    <a:lnTo>
                      <a:pt x="518157" y="191075"/>
                    </a:lnTo>
                    <a:lnTo>
                      <a:pt x="518033" y="164994"/>
                    </a:lnTo>
                    <a:lnTo>
                      <a:pt x="517873" y="142426"/>
                    </a:lnTo>
                    <a:lnTo>
                      <a:pt x="517687" y="124352"/>
                    </a:lnTo>
                    <a:close/>
                  </a:path>
                  <a:path w="518795" h="1011554">
                    <a:moveTo>
                      <a:pt x="513206" y="52752"/>
                    </a:moveTo>
                    <a:lnTo>
                      <a:pt x="312082" y="52752"/>
                    </a:lnTo>
                    <a:lnTo>
                      <a:pt x="312082" y="74908"/>
                    </a:lnTo>
                    <a:lnTo>
                      <a:pt x="516386" y="74908"/>
                    </a:lnTo>
                    <a:lnTo>
                      <a:pt x="516000" y="69088"/>
                    </a:lnTo>
                    <a:lnTo>
                      <a:pt x="513206" y="527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/>
              </a:p>
            </p:txBody>
          </p:sp>
          <p:sp>
            <p:nvSpPr>
              <p:cNvPr id="61" name="object 69"/>
              <p:cNvSpPr/>
              <p:nvPr/>
            </p:nvSpPr>
            <p:spPr>
              <a:xfrm>
                <a:off x="558796" y="3670461"/>
                <a:ext cx="903704" cy="903704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1612900">
                    <a:moveTo>
                      <a:pt x="806258" y="1612516"/>
                    </a:moveTo>
                    <a:lnTo>
                      <a:pt x="872287" y="1609838"/>
                    </a:lnTo>
                    <a:lnTo>
                      <a:pt x="936864" y="1601944"/>
                    </a:lnTo>
                    <a:lnTo>
                      <a:pt x="999780" y="1589043"/>
                    </a:lnTo>
                    <a:lnTo>
                      <a:pt x="1060824" y="1571344"/>
                    </a:lnTo>
                    <a:lnTo>
                      <a:pt x="1119790" y="1549056"/>
                    </a:lnTo>
                    <a:lnTo>
                      <a:pt x="1176466" y="1522388"/>
                    </a:lnTo>
                    <a:lnTo>
                      <a:pt x="1230645" y="1491550"/>
                    </a:lnTo>
                    <a:lnTo>
                      <a:pt x="1282116" y="1456750"/>
                    </a:lnTo>
                    <a:lnTo>
                      <a:pt x="1330671" y="1418197"/>
                    </a:lnTo>
                    <a:lnTo>
                      <a:pt x="1376102" y="1376102"/>
                    </a:lnTo>
                    <a:lnTo>
                      <a:pt x="1418197" y="1330671"/>
                    </a:lnTo>
                    <a:lnTo>
                      <a:pt x="1456750" y="1282116"/>
                    </a:lnTo>
                    <a:lnTo>
                      <a:pt x="1491550" y="1230645"/>
                    </a:lnTo>
                    <a:lnTo>
                      <a:pt x="1522388" y="1176466"/>
                    </a:lnTo>
                    <a:lnTo>
                      <a:pt x="1549056" y="1119790"/>
                    </a:lnTo>
                    <a:lnTo>
                      <a:pt x="1571344" y="1060824"/>
                    </a:lnTo>
                    <a:lnTo>
                      <a:pt x="1589043" y="999780"/>
                    </a:lnTo>
                    <a:lnTo>
                      <a:pt x="1601944" y="936864"/>
                    </a:lnTo>
                    <a:lnTo>
                      <a:pt x="1609838" y="872287"/>
                    </a:lnTo>
                    <a:lnTo>
                      <a:pt x="1612516" y="806258"/>
                    </a:lnTo>
                    <a:lnTo>
                      <a:pt x="1609838" y="740228"/>
                    </a:lnTo>
                    <a:lnTo>
                      <a:pt x="1601944" y="675651"/>
                    </a:lnTo>
                    <a:lnTo>
                      <a:pt x="1589043" y="612736"/>
                    </a:lnTo>
                    <a:lnTo>
                      <a:pt x="1571344" y="551691"/>
                    </a:lnTo>
                    <a:lnTo>
                      <a:pt x="1549056" y="492726"/>
                    </a:lnTo>
                    <a:lnTo>
                      <a:pt x="1522388" y="436049"/>
                    </a:lnTo>
                    <a:lnTo>
                      <a:pt x="1491550" y="381871"/>
                    </a:lnTo>
                    <a:lnTo>
                      <a:pt x="1456750" y="330399"/>
                    </a:lnTo>
                    <a:lnTo>
                      <a:pt x="1418197" y="281844"/>
                    </a:lnTo>
                    <a:lnTo>
                      <a:pt x="1376102" y="236414"/>
                    </a:lnTo>
                    <a:lnTo>
                      <a:pt x="1330671" y="194318"/>
                    </a:lnTo>
                    <a:lnTo>
                      <a:pt x="1282116" y="155765"/>
                    </a:lnTo>
                    <a:lnTo>
                      <a:pt x="1230645" y="120965"/>
                    </a:lnTo>
                    <a:lnTo>
                      <a:pt x="1176466" y="90127"/>
                    </a:lnTo>
                    <a:lnTo>
                      <a:pt x="1119790" y="63459"/>
                    </a:lnTo>
                    <a:lnTo>
                      <a:pt x="1060824" y="41171"/>
                    </a:lnTo>
                    <a:lnTo>
                      <a:pt x="999780" y="23472"/>
                    </a:lnTo>
                    <a:lnTo>
                      <a:pt x="936864" y="10571"/>
                    </a:lnTo>
                    <a:lnTo>
                      <a:pt x="872287" y="2677"/>
                    </a:lnTo>
                    <a:lnTo>
                      <a:pt x="806258" y="0"/>
                    </a:lnTo>
                    <a:lnTo>
                      <a:pt x="740228" y="2677"/>
                    </a:lnTo>
                    <a:lnTo>
                      <a:pt x="675651" y="10571"/>
                    </a:lnTo>
                    <a:lnTo>
                      <a:pt x="612736" y="23472"/>
                    </a:lnTo>
                    <a:lnTo>
                      <a:pt x="551691" y="41171"/>
                    </a:lnTo>
                    <a:lnTo>
                      <a:pt x="492726" y="63459"/>
                    </a:lnTo>
                    <a:lnTo>
                      <a:pt x="436049" y="90127"/>
                    </a:lnTo>
                    <a:lnTo>
                      <a:pt x="381871" y="120965"/>
                    </a:lnTo>
                    <a:lnTo>
                      <a:pt x="330399" y="155765"/>
                    </a:lnTo>
                    <a:lnTo>
                      <a:pt x="281844" y="194318"/>
                    </a:lnTo>
                    <a:lnTo>
                      <a:pt x="236414" y="236414"/>
                    </a:lnTo>
                    <a:lnTo>
                      <a:pt x="194318" y="281844"/>
                    </a:lnTo>
                    <a:lnTo>
                      <a:pt x="155765" y="330399"/>
                    </a:lnTo>
                    <a:lnTo>
                      <a:pt x="120965" y="381871"/>
                    </a:lnTo>
                    <a:lnTo>
                      <a:pt x="90127" y="436049"/>
                    </a:lnTo>
                    <a:lnTo>
                      <a:pt x="63459" y="492726"/>
                    </a:lnTo>
                    <a:lnTo>
                      <a:pt x="41171" y="551691"/>
                    </a:lnTo>
                    <a:lnTo>
                      <a:pt x="23472" y="612736"/>
                    </a:lnTo>
                    <a:lnTo>
                      <a:pt x="10571" y="675651"/>
                    </a:lnTo>
                    <a:lnTo>
                      <a:pt x="2677" y="740228"/>
                    </a:lnTo>
                    <a:lnTo>
                      <a:pt x="0" y="806258"/>
                    </a:lnTo>
                    <a:lnTo>
                      <a:pt x="2677" y="872287"/>
                    </a:lnTo>
                    <a:lnTo>
                      <a:pt x="10571" y="936864"/>
                    </a:lnTo>
                    <a:lnTo>
                      <a:pt x="23472" y="999780"/>
                    </a:lnTo>
                    <a:lnTo>
                      <a:pt x="41171" y="1060824"/>
                    </a:lnTo>
                    <a:lnTo>
                      <a:pt x="63459" y="1119790"/>
                    </a:lnTo>
                    <a:lnTo>
                      <a:pt x="90127" y="1176466"/>
                    </a:lnTo>
                    <a:lnTo>
                      <a:pt x="120965" y="1230645"/>
                    </a:lnTo>
                    <a:lnTo>
                      <a:pt x="155765" y="1282116"/>
                    </a:lnTo>
                    <a:lnTo>
                      <a:pt x="194318" y="1330671"/>
                    </a:lnTo>
                    <a:lnTo>
                      <a:pt x="236414" y="1376102"/>
                    </a:lnTo>
                    <a:lnTo>
                      <a:pt x="281844" y="1418197"/>
                    </a:lnTo>
                    <a:lnTo>
                      <a:pt x="330399" y="1456750"/>
                    </a:lnTo>
                    <a:lnTo>
                      <a:pt x="381871" y="1491550"/>
                    </a:lnTo>
                    <a:lnTo>
                      <a:pt x="436049" y="1522388"/>
                    </a:lnTo>
                    <a:lnTo>
                      <a:pt x="492726" y="1549056"/>
                    </a:lnTo>
                    <a:lnTo>
                      <a:pt x="551691" y="1571344"/>
                    </a:lnTo>
                    <a:lnTo>
                      <a:pt x="612736" y="1589043"/>
                    </a:lnTo>
                    <a:lnTo>
                      <a:pt x="675651" y="1601944"/>
                    </a:lnTo>
                    <a:lnTo>
                      <a:pt x="740228" y="1609838"/>
                    </a:lnTo>
                    <a:lnTo>
                      <a:pt x="806258" y="1612516"/>
                    </a:lnTo>
                    <a:close/>
                  </a:path>
                </a:pathLst>
              </a:custGeom>
              <a:ln w="62825">
                <a:solidFill>
                  <a:srgbClr val="FFFFFF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/>
              </a:p>
            </p:txBody>
          </p:sp>
        </p:grpSp>
        <p:grpSp>
          <p:nvGrpSpPr>
            <p:cNvPr id="101" name="Grupo 100"/>
            <p:cNvGrpSpPr/>
            <p:nvPr/>
          </p:nvGrpSpPr>
          <p:grpSpPr>
            <a:xfrm>
              <a:off x="2023932" y="3795345"/>
              <a:ext cx="903704" cy="903704"/>
              <a:chOff x="3042413" y="3670461"/>
              <a:chExt cx="903704" cy="903704"/>
            </a:xfrm>
          </p:grpSpPr>
          <p:sp>
            <p:nvSpPr>
              <p:cNvPr id="62" name="object 73"/>
              <p:cNvSpPr/>
              <p:nvPr/>
            </p:nvSpPr>
            <p:spPr>
              <a:xfrm>
                <a:off x="3042413" y="3670461"/>
                <a:ext cx="903704" cy="903704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1612900">
                    <a:moveTo>
                      <a:pt x="806258" y="0"/>
                    </a:moveTo>
                    <a:lnTo>
                      <a:pt x="740228" y="2677"/>
                    </a:lnTo>
                    <a:lnTo>
                      <a:pt x="675651" y="10571"/>
                    </a:lnTo>
                    <a:lnTo>
                      <a:pt x="612736" y="23472"/>
                    </a:lnTo>
                    <a:lnTo>
                      <a:pt x="551691" y="41171"/>
                    </a:lnTo>
                    <a:lnTo>
                      <a:pt x="492726" y="63459"/>
                    </a:lnTo>
                    <a:lnTo>
                      <a:pt x="436049" y="90127"/>
                    </a:lnTo>
                    <a:lnTo>
                      <a:pt x="381871" y="120965"/>
                    </a:lnTo>
                    <a:lnTo>
                      <a:pt x="330399" y="155765"/>
                    </a:lnTo>
                    <a:lnTo>
                      <a:pt x="281844" y="194318"/>
                    </a:lnTo>
                    <a:lnTo>
                      <a:pt x="236414" y="236414"/>
                    </a:lnTo>
                    <a:lnTo>
                      <a:pt x="194318" y="281844"/>
                    </a:lnTo>
                    <a:lnTo>
                      <a:pt x="155765" y="330399"/>
                    </a:lnTo>
                    <a:lnTo>
                      <a:pt x="120965" y="381871"/>
                    </a:lnTo>
                    <a:lnTo>
                      <a:pt x="90127" y="436049"/>
                    </a:lnTo>
                    <a:lnTo>
                      <a:pt x="63459" y="492726"/>
                    </a:lnTo>
                    <a:lnTo>
                      <a:pt x="41171" y="551691"/>
                    </a:lnTo>
                    <a:lnTo>
                      <a:pt x="23472" y="612736"/>
                    </a:lnTo>
                    <a:lnTo>
                      <a:pt x="10571" y="675651"/>
                    </a:lnTo>
                    <a:lnTo>
                      <a:pt x="2677" y="740228"/>
                    </a:lnTo>
                    <a:lnTo>
                      <a:pt x="0" y="806258"/>
                    </a:lnTo>
                    <a:lnTo>
                      <a:pt x="2677" y="872287"/>
                    </a:lnTo>
                    <a:lnTo>
                      <a:pt x="10571" y="936864"/>
                    </a:lnTo>
                    <a:lnTo>
                      <a:pt x="23472" y="999780"/>
                    </a:lnTo>
                    <a:lnTo>
                      <a:pt x="41171" y="1060824"/>
                    </a:lnTo>
                    <a:lnTo>
                      <a:pt x="63459" y="1119790"/>
                    </a:lnTo>
                    <a:lnTo>
                      <a:pt x="90127" y="1176466"/>
                    </a:lnTo>
                    <a:lnTo>
                      <a:pt x="120965" y="1230645"/>
                    </a:lnTo>
                    <a:lnTo>
                      <a:pt x="155765" y="1282116"/>
                    </a:lnTo>
                    <a:lnTo>
                      <a:pt x="194318" y="1330671"/>
                    </a:lnTo>
                    <a:lnTo>
                      <a:pt x="236414" y="1376102"/>
                    </a:lnTo>
                    <a:lnTo>
                      <a:pt x="281844" y="1418197"/>
                    </a:lnTo>
                    <a:lnTo>
                      <a:pt x="330399" y="1456750"/>
                    </a:lnTo>
                    <a:lnTo>
                      <a:pt x="381871" y="1491550"/>
                    </a:lnTo>
                    <a:lnTo>
                      <a:pt x="436049" y="1522388"/>
                    </a:lnTo>
                    <a:lnTo>
                      <a:pt x="492726" y="1549056"/>
                    </a:lnTo>
                    <a:lnTo>
                      <a:pt x="551691" y="1571344"/>
                    </a:lnTo>
                    <a:lnTo>
                      <a:pt x="612736" y="1589043"/>
                    </a:lnTo>
                    <a:lnTo>
                      <a:pt x="675651" y="1601944"/>
                    </a:lnTo>
                    <a:lnTo>
                      <a:pt x="740228" y="1609838"/>
                    </a:lnTo>
                    <a:lnTo>
                      <a:pt x="806258" y="1612516"/>
                    </a:lnTo>
                    <a:lnTo>
                      <a:pt x="872287" y="1609838"/>
                    </a:lnTo>
                    <a:lnTo>
                      <a:pt x="936864" y="1601944"/>
                    </a:lnTo>
                    <a:lnTo>
                      <a:pt x="999780" y="1589043"/>
                    </a:lnTo>
                    <a:lnTo>
                      <a:pt x="1060824" y="1571344"/>
                    </a:lnTo>
                    <a:lnTo>
                      <a:pt x="1119790" y="1549056"/>
                    </a:lnTo>
                    <a:lnTo>
                      <a:pt x="1176466" y="1522388"/>
                    </a:lnTo>
                    <a:lnTo>
                      <a:pt x="1230645" y="1491550"/>
                    </a:lnTo>
                    <a:lnTo>
                      <a:pt x="1282116" y="1456750"/>
                    </a:lnTo>
                    <a:lnTo>
                      <a:pt x="1330671" y="1418197"/>
                    </a:lnTo>
                    <a:lnTo>
                      <a:pt x="1376102" y="1376102"/>
                    </a:lnTo>
                    <a:lnTo>
                      <a:pt x="1418197" y="1330671"/>
                    </a:lnTo>
                    <a:lnTo>
                      <a:pt x="1456750" y="1282116"/>
                    </a:lnTo>
                    <a:lnTo>
                      <a:pt x="1491550" y="1230645"/>
                    </a:lnTo>
                    <a:lnTo>
                      <a:pt x="1522388" y="1176466"/>
                    </a:lnTo>
                    <a:lnTo>
                      <a:pt x="1549056" y="1119790"/>
                    </a:lnTo>
                    <a:lnTo>
                      <a:pt x="1571344" y="1060824"/>
                    </a:lnTo>
                    <a:lnTo>
                      <a:pt x="1589043" y="999780"/>
                    </a:lnTo>
                    <a:lnTo>
                      <a:pt x="1601944" y="936864"/>
                    </a:lnTo>
                    <a:lnTo>
                      <a:pt x="1609838" y="872287"/>
                    </a:lnTo>
                    <a:lnTo>
                      <a:pt x="1612516" y="806258"/>
                    </a:lnTo>
                    <a:lnTo>
                      <a:pt x="1609838" y="740228"/>
                    </a:lnTo>
                    <a:lnTo>
                      <a:pt x="1601944" y="675651"/>
                    </a:lnTo>
                    <a:lnTo>
                      <a:pt x="1589043" y="612736"/>
                    </a:lnTo>
                    <a:lnTo>
                      <a:pt x="1571344" y="551691"/>
                    </a:lnTo>
                    <a:lnTo>
                      <a:pt x="1549056" y="492726"/>
                    </a:lnTo>
                    <a:lnTo>
                      <a:pt x="1522388" y="436049"/>
                    </a:lnTo>
                    <a:lnTo>
                      <a:pt x="1491550" y="381871"/>
                    </a:lnTo>
                    <a:lnTo>
                      <a:pt x="1456750" y="330399"/>
                    </a:lnTo>
                    <a:lnTo>
                      <a:pt x="1418197" y="281844"/>
                    </a:lnTo>
                    <a:lnTo>
                      <a:pt x="1376102" y="236414"/>
                    </a:lnTo>
                    <a:lnTo>
                      <a:pt x="1330671" y="194318"/>
                    </a:lnTo>
                    <a:lnTo>
                      <a:pt x="1282116" y="155765"/>
                    </a:lnTo>
                    <a:lnTo>
                      <a:pt x="1230645" y="120965"/>
                    </a:lnTo>
                    <a:lnTo>
                      <a:pt x="1176466" y="90127"/>
                    </a:lnTo>
                    <a:lnTo>
                      <a:pt x="1119790" y="63459"/>
                    </a:lnTo>
                    <a:lnTo>
                      <a:pt x="1060824" y="41171"/>
                    </a:lnTo>
                    <a:lnTo>
                      <a:pt x="999780" y="23472"/>
                    </a:lnTo>
                    <a:lnTo>
                      <a:pt x="936864" y="10571"/>
                    </a:lnTo>
                    <a:lnTo>
                      <a:pt x="872287" y="2677"/>
                    </a:lnTo>
                    <a:lnTo>
                      <a:pt x="806258" y="0"/>
                    </a:lnTo>
                    <a:close/>
                  </a:path>
                </a:pathLst>
              </a:custGeom>
              <a:solidFill>
                <a:srgbClr val="1F7FD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/>
              </a:p>
            </p:txBody>
          </p:sp>
          <p:sp>
            <p:nvSpPr>
              <p:cNvPr id="63" name="object 74"/>
              <p:cNvSpPr/>
              <p:nvPr/>
            </p:nvSpPr>
            <p:spPr>
              <a:xfrm>
                <a:off x="3342243" y="3848698"/>
                <a:ext cx="304200" cy="547203"/>
              </a:xfrm>
              <a:custGeom>
                <a:avLst/>
                <a:gdLst/>
                <a:ahLst/>
                <a:cxnLst/>
                <a:rect l="l" t="t" r="r" b="b"/>
                <a:pathLst>
                  <a:path w="542925" h="976629">
                    <a:moveTo>
                      <a:pt x="482057" y="0"/>
                    </a:moveTo>
                    <a:lnTo>
                      <a:pt x="60206" y="0"/>
                    </a:lnTo>
                    <a:lnTo>
                      <a:pt x="45944" y="1736"/>
                    </a:lnTo>
                    <a:lnTo>
                      <a:pt x="12028" y="24461"/>
                    </a:lnTo>
                    <a:lnTo>
                      <a:pt x="50" y="814069"/>
                    </a:lnTo>
                    <a:lnTo>
                      <a:pt x="0" y="915822"/>
                    </a:lnTo>
                    <a:lnTo>
                      <a:pt x="1651" y="929718"/>
                    </a:lnTo>
                    <a:lnTo>
                      <a:pt x="24094" y="964056"/>
                    </a:lnTo>
                    <a:lnTo>
                      <a:pt x="482057" y="976305"/>
                    </a:lnTo>
                    <a:lnTo>
                      <a:pt x="496317" y="974568"/>
                    </a:lnTo>
                    <a:lnTo>
                      <a:pt x="509374" y="969634"/>
                    </a:lnTo>
                    <a:lnTo>
                      <a:pt x="520816" y="961920"/>
                    </a:lnTo>
                    <a:lnTo>
                      <a:pt x="530232" y="951841"/>
                    </a:lnTo>
                    <a:lnTo>
                      <a:pt x="531323" y="949960"/>
                    </a:lnTo>
                    <a:lnTo>
                      <a:pt x="271130" y="949960"/>
                    </a:lnTo>
                    <a:lnTo>
                      <a:pt x="257073" y="947329"/>
                    </a:lnTo>
                    <a:lnTo>
                      <a:pt x="245312" y="940100"/>
                    </a:lnTo>
                    <a:lnTo>
                      <a:pt x="236843" y="929266"/>
                    </a:lnTo>
                    <a:lnTo>
                      <a:pt x="232660" y="915822"/>
                    </a:lnTo>
                    <a:lnTo>
                      <a:pt x="234850" y="900154"/>
                    </a:lnTo>
                    <a:lnTo>
                      <a:pt x="241212" y="887489"/>
                    </a:lnTo>
                    <a:lnTo>
                      <a:pt x="250906" y="878366"/>
                    </a:lnTo>
                    <a:lnTo>
                      <a:pt x="263089" y="873321"/>
                    </a:lnTo>
                    <a:lnTo>
                      <a:pt x="541404" y="873321"/>
                    </a:lnTo>
                    <a:lnTo>
                      <a:pt x="541436" y="844581"/>
                    </a:lnTo>
                    <a:lnTo>
                      <a:pt x="61431" y="844581"/>
                    </a:lnTo>
                    <a:lnTo>
                      <a:pt x="47682" y="841283"/>
                    </a:lnTo>
                    <a:lnTo>
                      <a:pt x="37152" y="832480"/>
                    </a:lnTo>
                    <a:lnTo>
                      <a:pt x="31475" y="819810"/>
                    </a:lnTo>
                    <a:lnTo>
                      <a:pt x="30929" y="100237"/>
                    </a:lnTo>
                    <a:lnTo>
                      <a:pt x="34226" y="86486"/>
                    </a:lnTo>
                    <a:lnTo>
                      <a:pt x="43027" y="75955"/>
                    </a:lnTo>
                    <a:lnTo>
                      <a:pt x="55697" y="70280"/>
                    </a:lnTo>
                    <a:lnTo>
                      <a:pt x="542317" y="69736"/>
                    </a:lnTo>
                    <a:lnTo>
                      <a:pt x="542327" y="61013"/>
                    </a:lnTo>
                    <a:lnTo>
                      <a:pt x="540611" y="46576"/>
                    </a:lnTo>
                    <a:lnTo>
                      <a:pt x="539437" y="43391"/>
                    </a:lnTo>
                    <a:lnTo>
                      <a:pt x="197133" y="43391"/>
                    </a:lnTo>
                    <a:lnTo>
                      <a:pt x="193647" y="39904"/>
                    </a:lnTo>
                    <a:lnTo>
                      <a:pt x="193647" y="31381"/>
                    </a:lnTo>
                    <a:lnTo>
                      <a:pt x="197133" y="27894"/>
                    </a:lnTo>
                    <a:lnTo>
                      <a:pt x="532145" y="27894"/>
                    </a:lnTo>
                    <a:lnTo>
                      <a:pt x="528119" y="21774"/>
                    </a:lnTo>
                    <a:lnTo>
                      <a:pt x="518164" y="12241"/>
                    </a:lnTo>
                    <a:lnTo>
                      <a:pt x="506285" y="5176"/>
                    </a:lnTo>
                    <a:lnTo>
                      <a:pt x="492891" y="994"/>
                    </a:lnTo>
                    <a:lnTo>
                      <a:pt x="482057" y="0"/>
                    </a:lnTo>
                    <a:close/>
                  </a:path>
                  <a:path w="542925" h="976629">
                    <a:moveTo>
                      <a:pt x="541404" y="873321"/>
                    </a:moveTo>
                    <a:lnTo>
                      <a:pt x="263089" y="873321"/>
                    </a:lnTo>
                    <a:lnTo>
                      <a:pt x="279784" y="875013"/>
                    </a:lnTo>
                    <a:lnTo>
                      <a:pt x="293084" y="880635"/>
                    </a:lnTo>
                    <a:lnTo>
                      <a:pt x="302709" y="889436"/>
                    </a:lnTo>
                    <a:lnTo>
                      <a:pt x="308376" y="900659"/>
                    </a:lnTo>
                    <a:lnTo>
                      <a:pt x="307138" y="918022"/>
                    </a:lnTo>
                    <a:lnTo>
                      <a:pt x="271270" y="949960"/>
                    </a:lnTo>
                    <a:lnTo>
                      <a:pt x="271131" y="949960"/>
                    </a:lnTo>
                    <a:lnTo>
                      <a:pt x="531323" y="949960"/>
                    </a:lnTo>
                    <a:lnTo>
                      <a:pt x="537211" y="939815"/>
                    </a:lnTo>
                    <a:lnTo>
                      <a:pt x="541343" y="926257"/>
                    </a:lnTo>
                    <a:lnTo>
                      <a:pt x="541404" y="873321"/>
                    </a:lnTo>
                    <a:close/>
                  </a:path>
                  <a:path w="542925" h="976629">
                    <a:moveTo>
                      <a:pt x="542317" y="69736"/>
                    </a:moveTo>
                    <a:lnTo>
                      <a:pt x="480832" y="69736"/>
                    </a:lnTo>
                    <a:lnTo>
                      <a:pt x="494583" y="73033"/>
                    </a:lnTo>
                    <a:lnTo>
                      <a:pt x="505114" y="81834"/>
                    </a:lnTo>
                    <a:lnTo>
                      <a:pt x="510789" y="94504"/>
                    </a:lnTo>
                    <a:lnTo>
                      <a:pt x="511333" y="814069"/>
                    </a:lnTo>
                    <a:lnTo>
                      <a:pt x="508037" y="827820"/>
                    </a:lnTo>
                    <a:lnTo>
                      <a:pt x="499239" y="838355"/>
                    </a:lnTo>
                    <a:lnTo>
                      <a:pt x="486572" y="844035"/>
                    </a:lnTo>
                    <a:lnTo>
                      <a:pt x="61431" y="844581"/>
                    </a:lnTo>
                    <a:lnTo>
                      <a:pt x="541436" y="844581"/>
                    </a:lnTo>
                    <a:lnTo>
                      <a:pt x="542317" y="69736"/>
                    </a:lnTo>
                    <a:close/>
                  </a:path>
                  <a:path w="542925" h="976629">
                    <a:moveTo>
                      <a:pt x="532145" y="27894"/>
                    </a:moveTo>
                    <a:lnTo>
                      <a:pt x="345129" y="27894"/>
                    </a:lnTo>
                    <a:lnTo>
                      <a:pt x="348616" y="31381"/>
                    </a:lnTo>
                    <a:lnTo>
                      <a:pt x="348616" y="39904"/>
                    </a:lnTo>
                    <a:lnTo>
                      <a:pt x="345129" y="43391"/>
                    </a:lnTo>
                    <a:lnTo>
                      <a:pt x="539437" y="43391"/>
                    </a:lnTo>
                    <a:lnTo>
                      <a:pt x="535739" y="33357"/>
                    </a:lnTo>
                    <a:lnTo>
                      <a:pt x="532145" y="2789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/>
              </a:p>
            </p:txBody>
          </p:sp>
          <p:sp>
            <p:nvSpPr>
              <p:cNvPr id="64" name="object 75"/>
              <p:cNvSpPr/>
              <p:nvPr/>
            </p:nvSpPr>
            <p:spPr>
              <a:xfrm>
                <a:off x="3042413" y="3670461"/>
                <a:ext cx="903704" cy="903704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1612900">
                    <a:moveTo>
                      <a:pt x="806258" y="1612516"/>
                    </a:moveTo>
                    <a:lnTo>
                      <a:pt x="872287" y="1609838"/>
                    </a:lnTo>
                    <a:lnTo>
                      <a:pt x="936864" y="1601944"/>
                    </a:lnTo>
                    <a:lnTo>
                      <a:pt x="999780" y="1589043"/>
                    </a:lnTo>
                    <a:lnTo>
                      <a:pt x="1060824" y="1571344"/>
                    </a:lnTo>
                    <a:lnTo>
                      <a:pt x="1119790" y="1549056"/>
                    </a:lnTo>
                    <a:lnTo>
                      <a:pt x="1176466" y="1522388"/>
                    </a:lnTo>
                    <a:lnTo>
                      <a:pt x="1230645" y="1491550"/>
                    </a:lnTo>
                    <a:lnTo>
                      <a:pt x="1282116" y="1456750"/>
                    </a:lnTo>
                    <a:lnTo>
                      <a:pt x="1330671" y="1418197"/>
                    </a:lnTo>
                    <a:lnTo>
                      <a:pt x="1376102" y="1376102"/>
                    </a:lnTo>
                    <a:lnTo>
                      <a:pt x="1418197" y="1330671"/>
                    </a:lnTo>
                    <a:lnTo>
                      <a:pt x="1456750" y="1282116"/>
                    </a:lnTo>
                    <a:lnTo>
                      <a:pt x="1491550" y="1230645"/>
                    </a:lnTo>
                    <a:lnTo>
                      <a:pt x="1522388" y="1176466"/>
                    </a:lnTo>
                    <a:lnTo>
                      <a:pt x="1549056" y="1119790"/>
                    </a:lnTo>
                    <a:lnTo>
                      <a:pt x="1571344" y="1060824"/>
                    </a:lnTo>
                    <a:lnTo>
                      <a:pt x="1589043" y="999780"/>
                    </a:lnTo>
                    <a:lnTo>
                      <a:pt x="1601944" y="936864"/>
                    </a:lnTo>
                    <a:lnTo>
                      <a:pt x="1609838" y="872287"/>
                    </a:lnTo>
                    <a:lnTo>
                      <a:pt x="1612516" y="806258"/>
                    </a:lnTo>
                    <a:lnTo>
                      <a:pt x="1609838" y="740228"/>
                    </a:lnTo>
                    <a:lnTo>
                      <a:pt x="1601944" y="675651"/>
                    </a:lnTo>
                    <a:lnTo>
                      <a:pt x="1589043" y="612736"/>
                    </a:lnTo>
                    <a:lnTo>
                      <a:pt x="1571344" y="551691"/>
                    </a:lnTo>
                    <a:lnTo>
                      <a:pt x="1549056" y="492726"/>
                    </a:lnTo>
                    <a:lnTo>
                      <a:pt x="1522388" y="436049"/>
                    </a:lnTo>
                    <a:lnTo>
                      <a:pt x="1491550" y="381871"/>
                    </a:lnTo>
                    <a:lnTo>
                      <a:pt x="1456750" y="330399"/>
                    </a:lnTo>
                    <a:lnTo>
                      <a:pt x="1418197" y="281844"/>
                    </a:lnTo>
                    <a:lnTo>
                      <a:pt x="1376102" y="236414"/>
                    </a:lnTo>
                    <a:lnTo>
                      <a:pt x="1330671" y="194318"/>
                    </a:lnTo>
                    <a:lnTo>
                      <a:pt x="1282116" y="155765"/>
                    </a:lnTo>
                    <a:lnTo>
                      <a:pt x="1230645" y="120965"/>
                    </a:lnTo>
                    <a:lnTo>
                      <a:pt x="1176466" y="90127"/>
                    </a:lnTo>
                    <a:lnTo>
                      <a:pt x="1119790" y="63459"/>
                    </a:lnTo>
                    <a:lnTo>
                      <a:pt x="1060824" y="41171"/>
                    </a:lnTo>
                    <a:lnTo>
                      <a:pt x="999780" y="23472"/>
                    </a:lnTo>
                    <a:lnTo>
                      <a:pt x="936864" y="10571"/>
                    </a:lnTo>
                    <a:lnTo>
                      <a:pt x="872287" y="2677"/>
                    </a:lnTo>
                    <a:lnTo>
                      <a:pt x="806258" y="0"/>
                    </a:lnTo>
                    <a:lnTo>
                      <a:pt x="740228" y="2677"/>
                    </a:lnTo>
                    <a:lnTo>
                      <a:pt x="675651" y="10571"/>
                    </a:lnTo>
                    <a:lnTo>
                      <a:pt x="612736" y="23472"/>
                    </a:lnTo>
                    <a:lnTo>
                      <a:pt x="551691" y="41171"/>
                    </a:lnTo>
                    <a:lnTo>
                      <a:pt x="492726" y="63459"/>
                    </a:lnTo>
                    <a:lnTo>
                      <a:pt x="436049" y="90127"/>
                    </a:lnTo>
                    <a:lnTo>
                      <a:pt x="381871" y="120965"/>
                    </a:lnTo>
                    <a:lnTo>
                      <a:pt x="330399" y="155765"/>
                    </a:lnTo>
                    <a:lnTo>
                      <a:pt x="281844" y="194318"/>
                    </a:lnTo>
                    <a:lnTo>
                      <a:pt x="236414" y="236414"/>
                    </a:lnTo>
                    <a:lnTo>
                      <a:pt x="194318" y="281844"/>
                    </a:lnTo>
                    <a:lnTo>
                      <a:pt x="155765" y="330399"/>
                    </a:lnTo>
                    <a:lnTo>
                      <a:pt x="120965" y="381871"/>
                    </a:lnTo>
                    <a:lnTo>
                      <a:pt x="90127" y="436049"/>
                    </a:lnTo>
                    <a:lnTo>
                      <a:pt x="63459" y="492726"/>
                    </a:lnTo>
                    <a:lnTo>
                      <a:pt x="41171" y="551691"/>
                    </a:lnTo>
                    <a:lnTo>
                      <a:pt x="23472" y="612736"/>
                    </a:lnTo>
                    <a:lnTo>
                      <a:pt x="10571" y="675651"/>
                    </a:lnTo>
                    <a:lnTo>
                      <a:pt x="2677" y="740228"/>
                    </a:lnTo>
                    <a:lnTo>
                      <a:pt x="0" y="806258"/>
                    </a:lnTo>
                    <a:lnTo>
                      <a:pt x="2677" y="872287"/>
                    </a:lnTo>
                    <a:lnTo>
                      <a:pt x="10571" y="936864"/>
                    </a:lnTo>
                    <a:lnTo>
                      <a:pt x="23472" y="999780"/>
                    </a:lnTo>
                    <a:lnTo>
                      <a:pt x="41171" y="1060824"/>
                    </a:lnTo>
                    <a:lnTo>
                      <a:pt x="63459" y="1119790"/>
                    </a:lnTo>
                    <a:lnTo>
                      <a:pt x="90127" y="1176466"/>
                    </a:lnTo>
                    <a:lnTo>
                      <a:pt x="120965" y="1230645"/>
                    </a:lnTo>
                    <a:lnTo>
                      <a:pt x="155765" y="1282116"/>
                    </a:lnTo>
                    <a:lnTo>
                      <a:pt x="194318" y="1330671"/>
                    </a:lnTo>
                    <a:lnTo>
                      <a:pt x="236414" y="1376102"/>
                    </a:lnTo>
                    <a:lnTo>
                      <a:pt x="281844" y="1418197"/>
                    </a:lnTo>
                    <a:lnTo>
                      <a:pt x="330399" y="1456750"/>
                    </a:lnTo>
                    <a:lnTo>
                      <a:pt x="381871" y="1491550"/>
                    </a:lnTo>
                    <a:lnTo>
                      <a:pt x="436049" y="1522388"/>
                    </a:lnTo>
                    <a:lnTo>
                      <a:pt x="492726" y="1549056"/>
                    </a:lnTo>
                    <a:lnTo>
                      <a:pt x="551691" y="1571344"/>
                    </a:lnTo>
                    <a:lnTo>
                      <a:pt x="612736" y="1589043"/>
                    </a:lnTo>
                    <a:lnTo>
                      <a:pt x="675651" y="1601944"/>
                    </a:lnTo>
                    <a:lnTo>
                      <a:pt x="740228" y="1609838"/>
                    </a:lnTo>
                    <a:lnTo>
                      <a:pt x="806258" y="1612516"/>
                    </a:lnTo>
                    <a:close/>
                  </a:path>
                </a:pathLst>
              </a:custGeom>
              <a:ln w="62825">
                <a:solidFill>
                  <a:srgbClr val="FFFFFF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/>
              </a:p>
            </p:txBody>
          </p:sp>
        </p:grpSp>
        <p:sp>
          <p:nvSpPr>
            <p:cNvPr id="65" name="object 85"/>
            <p:cNvSpPr txBox="1"/>
            <p:nvPr/>
          </p:nvSpPr>
          <p:spPr>
            <a:xfrm>
              <a:off x="573429" y="4736180"/>
              <a:ext cx="769216" cy="2308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sz="1500" b="1" spc="20" dirty="0">
                  <a:latin typeface="Gotham Book" panose="02000604040000020004" pitchFamily="50" charset="0"/>
                  <a:cs typeface="Calibri"/>
                </a:rPr>
                <a:t>87%</a:t>
              </a:r>
            </a:p>
          </p:txBody>
        </p:sp>
        <p:sp>
          <p:nvSpPr>
            <p:cNvPr id="66" name="object 86"/>
            <p:cNvSpPr txBox="1"/>
            <p:nvPr/>
          </p:nvSpPr>
          <p:spPr>
            <a:xfrm>
              <a:off x="2097225" y="4736180"/>
              <a:ext cx="757119" cy="2308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ctr"/>
              <a:r>
                <a:rPr sz="1500" b="1" spc="20" dirty="0">
                  <a:latin typeface="Gotham Book" panose="02000604040000020004" pitchFamily="50" charset="0"/>
                  <a:cs typeface="Calibri"/>
                </a:rPr>
                <a:t>72%</a:t>
              </a:r>
            </a:p>
          </p:txBody>
        </p:sp>
        <p:sp>
          <p:nvSpPr>
            <p:cNvPr id="67" name="object 87"/>
            <p:cNvSpPr txBox="1"/>
            <p:nvPr/>
          </p:nvSpPr>
          <p:spPr>
            <a:xfrm>
              <a:off x="3696602" y="4736180"/>
              <a:ext cx="776687" cy="2308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sz="1500" b="1" spc="20" dirty="0">
                  <a:latin typeface="Gotham Book" panose="02000604040000020004" pitchFamily="50" charset="0"/>
                  <a:cs typeface="Calibri"/>
                </a:rPr>
                <a:t>42%</a:t>
              </a:r>
            </a:p>
          </p:txBody>
        </p:sp>
        <p:sp>
          <p:nvSpPr>
            <p:cNvPr id="68" name="object 88"/>
            <p:cNvSpPr txBox="1"/>
            <p:nvPr/>
          </p:nvSpPr>
          <p:spPr>
            <a:xfrm>
              <a:off x="5304552" y="4736180"/>
              <a:ext cx="776687" cy="2308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ctr"/>
              <a:r>
                <a:rPr sz="1500" b="1" spc="20" dirty="0">
                  <a:latin typeface="Gotham Book" panose="02000604040000020004" pitchFamily="50" charset="0"/>
                  <a:cs typeface="Calibri"/>
                </a:rPr>
                <a:t>23%</a:t>
              </a:r>
            </a:p>
          </p:txBody>
        </p:sp>
        <p:sp>
          <p:nvSpPr>
            <p:cNvPr id="69" name="object 89"/>
            <p:cNvSpPr txBox="1"/>
            <p:nvPr/>
          </p:nvSpPr>
          <p:spPr>
            <a:xfrm>
              <a:off x="461933" y="3528219"/>
              <a:ext cx="99194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R="6350" indent="11113" algn="ctr"/>
              <a:r>
                <a:rPr lang="es-MX" sz="1200" spc="2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 Book" panose="02000604040000020004" pitchFamily="50" charset="0"/>
                  <a:cs typeface="Calibri"/>
                </a:rPr>
                <a:t>Uso celular</a:t>
              </a:r>
              <a:endParaRPr sz="1200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Gotham Book" panose="02000604040000020004" pitchFamily="50" charset="0"/>
                <a:cs typeface="Calibri"/>
              </a:endParaRPr>
            </a:p>
          </p:txBody>
        </p:sp>
        <p:sp>
          <p:nvSpPr>
            <p:cNvPr id="70" name="object 90"/>
            <p:cNvSpPr txBox="1"/>
            <p:nvPr/>
          </p:nvSpPr>
          <p:spPr>
            <a:xfrm>
              <a:off x="1859884" y="3528219"/>
              <a:ext cx="123180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R="6350" indent="11113" algn="ctr"/>
              <a:r>
                <a:rPr lang="es-MX" sz="1200" spc="2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 Book" panose="02000604040000020004" pitchFamily="50" charset="0"/>
                  <a:cs typeface="Calibri"/>
                </a:rPr>
                <a:t>Smart </a:t>
              </a:r>
              <a:r>
                <a:rPr lang="es-MX" sz="1200" spc="2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 Book" panose="02000604040000020004" pitchFamily="50" charset="0"/>
                  <a:cs typeface="Calibri"/>
                </a:rPr>
                <a:t>phone</a:t>
              </a:r>
              <a:endParaRPr lang="es-MX" sz="1200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Gotham Book" panose="02000604040000020004" pitchFamily="50" charset="0"/>
                <a:cs typeface="Calibri"/>
              </a:endParaRPr>
            </a:p>
          </p:txBody>
        </p:sp>
        <p:sp>
          <p:nvSpPr>
            <p:cNvPr id="71" name="object 91"/>
            <p:cNvSpPr txBox="1"/>
            <p:nvPr/>
          </p:nvSpPr>
          <p:spPr>
            <a:xfrm>
              <a:off x="3099564" y="3528219"/>
              <a:ext cx="1970763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R="6350" indent="11113" algn="ctr"/>
              <a:r>
                <a:rPr lang="es-MX" sz="1200" spc="2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 Book" panose="02000604040000020004" pitchFamily="50" charset="0"/>
                  <a:cs typeface="Calibri"/>
                </a:rPr>
                <a:t>Laptop y escritorio</a:t>
              </a:r>
              <a:endParaRPr lang="es-MX" sz="1200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Gotham Book" panose="02000604040000020004" pitchFamily="50" charset="0"/>
                <a:cs typeface="Calibri"/>
              </a:endParaRPr>
            </a:p>
          </p:txBody>
        </p:sp>
        <p:sp>
          <p:nvSpPr>
            <p:cNvPr id="72" name="object 92"/>
            <p:cNvSpPr txBox="1"/>
            <p:nvPr/>
          </p:nvSpPr>
          <p:spPr>
            <a:xfrm>
              <a:off x="5018957" y="3528219"/>
              <a:ext cx="1347876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R="6350" indent="11113" algn="ctr"/>
              <a:r>
                <a:rPr lang="es-MX" sz="1200" spc="2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 Book" panose="02000604040000020004" pitchFamily="50" charset="0"/>
                  <a:cs typeface="Calibri"/>
                </a:rPr>
                <a:t>Tablet</a:t>
              </a:r>
              <a:endParaRPr lang="es-MX" sz="1200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Gotham Book" panose="02000604040000020004" pitchFamily="50" charset="0"/>
                <a:cs typeface="Calibri"/>
              </a:endParaRPr>
            </a:p>
          </p:txBody>
        </p:sp>
      </p:grpSp>
      <p:cxnSp>
        <p:nvCxnSpPr>
          <p:cNvPr id="106" name="Conector recto 105"/>
          <p:cNvCxnSpPr/>
          <p:nvPr/>
        </p:nvCxnSpPr>
        <p:spPr>
          <a:xfrm flipV="1">
            <a:off x="3414749" y="1285143"/>
            <a:ext cx="0" cy="1502508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1" name="object 105"/>
          <p:cNvSpPr txBox="1"/>
          <p:nvPr/>
        </p:nvSpPr>
        <p:spPr>
          <a:xfrm>
            <a:off x="3834232" y="1195474"/>
            <a:ext cx="237016" cy="2051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0" indent="11113" algn="ctr">
              <a:lnSpc>
                <a:spcPts val="4000"/>
              </a:lnSpc>
            </a:pPr>
            <a:r>
              <a:rPr lang="es-MX" sz="1200" spc="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otham Book" panose="02000604040000020004" pitchFamily="50" charset="0"/>
                <a:cs typeface="Calibri"/>
              </a:rPr>
              <a:t>1</a:t>
            </a:r>
          </a:p>
          <a:p>
            <a:pPr marR="6350" indent="11113" algn="ctr">
              <a:lnSpc>
                <a:spcPts val="4000"/>
              </a:lnSpc>
            </a:pPr>
            <a:r>
              <a:rPr lang="es-MX" sz="1200" spc="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otham Book" panose="02000604040000020004" pitchFamily="50" charset="0"/>
                <a:cs typeface="Calibri"/>
              </a:rPr>
              <a:t>2</a:t>
            </a:r>
          </a:p>
          <a:p>
            <a:pPr marR="6350" indent="11113" algn="ctr">
              <a:lnSpc>
                <a:spcPts val="4000"/>
              </a:lnSpc>
            </a:pPr>
            <a:r>
              <a:rPr lang="es-MX" sz="1200" spc="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otham Book" panose="02000604040000020004" pitchFamily="50" charset="0"/>
                <a:cs typeface="Calibri"/>
              </a:rPr>
              <a:t>3</a:t>
            </a:r>
          </a:p>
          <a:p>
            <a:pPr marR="6350" indent="11113" algn="ctr">
              <a:lnSpc>
                <a:spcPts val="4000"/>
              </a:lnSpc>
            </a:pPr>
            <a:r>
              <a:rPr lang="es-MX" sz="1200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Gotham Book" panose="02000604040000020004" pitchFamily="50" charset="0"/>
                <a:cs typeface="Calibri"/>
              </a:rPr>
              <a:t>4</a:t>
            </a:r>
          </a:p>
        </p:txBody>
      </p:sp>
      <p:sp>
        <p:nvSpPr>
          <p:cNvPr id="382" name="object 105"/>
          <p:cNvSpPr txBox="1"/>
          <p:nvPr/>
        </p:nvSpPr>
        <p:spPr>
          <a:xfrm>
            <a:off x="5382678" y="1182511"/>
            <a:ext cx="237016" cy="2051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0" indent="11113" algn="ctr">
              <a:lnSpc>
                <a:spcPts val="4000"/>
              </a:lnSpc>
            </a:pPr>
            <a:r>
              <a:rPr lang="es-MX" sz="1200" spc="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otham Book" panose="02000604040000020004" pitchFamily="50" charset="0"/>
                <a:cs typeface="Calibri"/>
              </a:rPr>
              <a:t>5</a:t>
            </a:r>
          </a:p>
          <a:p>
            <a:pPr marR="6350" indent="11113" algn="ctr">
              <a:lnSpc>
                <a:spcPts val="4000"/>
              </a:lnSpc>
            </a:pPr>
            <a:r>
              <a:rPr lang="es-MX" sz="1200" spc="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otham Book" panose="02000604040000020004" pitchFamily="50" charset="0"/>
                <a:cs typeface="Calibri"/>
              </a:rPr>
              <a:t>6</a:t>
            </a:r>
          </a:p>
          <a:p>
            <a:pPr marR="6350" indent="11113" algn="ctr">
              <a:lnSpc>
                <a:spcPts val="4000"/>
              </a:lnSpc>
            </a:pPr>
            <a:r>
              <a:rPr lang="es-MX" sz="1200" spc="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otham Book" panose="02000604040000020004" pitchFamily="50" charset="0"/>
                <a:cs typeface="Calibri"/>
              </a:rPr>
              <a:t>7</a:t>
            </a:r>
          </a:p>
          <a:p>
            <a:pPr marR="6350" indent="11113" algn="ctr">
              <a:lnSpc>
                <a:spcPts val="4000"/>
              </a:lnSpc>
            </a:pPr>
            <a:r>
              <a:rPr lang="es-MX" sz="1200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Gotham Book" panose="02000604040000020004" pitchFamily="50" charset="0"/>
                <a:cs typeface="Calibri"/>
              </a:rPr>
              <a:t>8</a:t>
            </a:r>
          </a:p>
        </p:txBody>
      </p:sp>
      <p:grpSp>
        <p:nvGrpSpPr>
          <p:cNvPr id="393" name="Grupo 392"/>
          <p:cNvGrpSpPr/>
          <p:nvPr/>
        </p:nvGrpSpPr>
        <p:grpSpPr>
          <a:xfrm>
            <a:off x="4128880" y="1351192"/>
            <a:ext cx="905422" cy="379784"/>
            <a:chOff x="4128880" y="867201"/>
            <a:chExt cx="905422" cy="379784"/>
          </a:xfrm>
        </p:grpSpPr>
        <p:pic>
          <p:nvPicPr>
            <p:cNvPr id="113" name="Imagen 1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8880" y="867201"/>
              <a:ext cx="379189" cy="379784"/>
            </a:xfrm>
            <a:prstGeom prst="rect">
              <a:avLst/>
            </a:prstGeom>
          </p:spPr>
        </p:pic>
        <p:sp>
          <p:nvSpPr>
            <p:cNvPr id="383" name="object 104"/>
            <p:cNvSpPr txBox="1"/>
            <p:nvPr/>
          </p:nvSpPr>
          <p:spPr>
            <a:xfrm>
              <a:off x="4608062" y="964760"/>
              <a:ext cx="42624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R="6350" indent="11113" algn="ctr"/>
              <a:r>
                <a:rPr lang="es-MX" sz="1200" b="1" spc="20" dirty="0" smtClean="0">
                  <a:latin typeface="Gotham Book" panose="02000604040000020004" pitchFamily="50" charset="0"/>
                  <a:cs typeface="Calibri"/>
                </a:rPr>
                <a:t>95%</a:t>
              </a:r>
              <a:endParaRPr sz="1200" dirty="0">
                <a:latin typeface="Gotham Book" panose="02000604040000020004" pitchFamily="50" charset="0"/>
                <a:cs typeface="Calibri"/>
              </a:endParaRPr>
            </a:p>
          </p:txBody>
        </p:sp>
      </p:grpSp>
      <p:grpSp>
        <p:nvGrpSpPr>
          <p:cNvPr id="394" name="Grupo 393"/>
          <p:cNvGrpSpPr/>
          <p:nvPr/>
        </p:nvGrpSpPr>
        <p:grpSpPr>
          <a:xfrm>
            <a:off x="4140431" y="1846433"/>
            <a:ext cx="893871" cy="368214"/>
            <a:chOff x="4140431" y="1515871"/>
            <a:chExt cx="893871" cy="368214"/>
          </a:xfrm>
        </p:grpSpPr>
        <p:pic>
          <p:nvPicPr>
            <p:cNvPr id="112" name="Imagen 1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0431" y="1515871"/>
              <a:ext cx="367638" cy="368214"/>
            </a:xfrm>
            <a:prstGeom prst="rect">
              <a:avLst/>
            </a:prstGeom>
          </p:spPr>
        </p:pic>
        <p:sp>
          <p:nvSpPr>
            <p:cNvPr id="384" name="object 104"/>
            <p:cNvSpPr txBox="1"/>
            <p:nvPr/>
          </p:nvSpPr>
          <p:spPr>
            <a:xfrm>
              <a:off x="4608062" y="1620201"/>
              <a:ext cx="42624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R="6350" indent="11113" algn="ctr"/>
              <a:r>
                <a:rPr lang="es-MX" sz="1200" b="1" spc="20" dirty="0" smtClean="0">
                  <a:latin typeface="Gotham Book" panose="02000604040000020004" pitchFamily="50" charset="0"/>
                  <a:cs typeface="Calibri"/>
                </a:rPr>
                <a:t>93%</a:t>
              </a:r>
              <a:endParaRPr sz="1200" dirty="0">
                <a:latin typeface="Gotham Book" panose="02000604040000020004" pitchFamily="50" charset="0"/>
                <a:cs typeface="Calibri"/>
              </a:endParaRPr>
            </a:p>
          </p:txBody>
        </p:sp>
      </p:grpSp>
      <p:grpSp>
        <p:nvGrpSpPr>
          <p:cNvPr id="395" name="Grupo 394"/>
          <p:cNvGrpSpPr/>
          <p:nvPr/>
        </p:nvGrpSpPr>
        <p:grpSpPr>
          <a:xfrm>
            <a:off x="4133558" y="2396751"/>
            <a:ext cx="900744" cy="371559"/>
            <a:chOff x="4133558" y="2130051"/>
            <a:chExt cx="900744" cy="371559"/>
          </a:xfrm>
        </p:grpSpPr>
        <p:pic>
          <p:nvPicPr>
            <p:cNvPr id="114" name="Imagen 1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558" y="2130051"/>
              <a:ext cx="374511" cy="371559"/>
            </a:xfrm>
            <a:prstGeom prst="rect">
              <a:avLst/>
            </a:prstGeom>
          </p:spPr>
        </p:pic>
        <p:sp>
          <p:nvSpPr>
            <p:cNvPr id="385" name="object 104"/>
            <p:cNvSpPr txBox="1"/>
            <p:nvPr/>
          </p:nvSpPr>
          <p:spPr>
            <a:xfrm>
              <a:off x="4608062" y="2198692"/>
              <a:ext cx="42624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R="6350" indent="11113" algn="ctr"/>
              <a:r>
                <a:rPr lang="es-MX" sz="1200" b="1" spc="20" dirty="0" smtClean="0">
                  <a:latin typeface="Gotham Book" panose="02000604040000020004" pitchFamily="50" charset="0"/>
                  <a:cs typeface="Calibri"/>
                </a:rPr>
                <a:t>87%</a:t>
              </a:r>
              <a:endParaRPr sz="1200" dirty="0">
                <a:latin typeface="Gotham Book" panose="02000604040000020004" pitchFamily="50" charset="0"/>
                <a:cs typeface="Calibri"/>
              </a:endParaRPr>
            </a:p>
          </p:txBody>
        </p:sp>
      </p:grpSp>
      <p:grpSp>
        <p:nvGrpSpPr>
          <p:cNvPr id="396" name="Grupo 395"/>
          <p:cNvGrpSpPr/>
          <p:nvPr/>
        </p:nvGrpSpPr>
        <p:grpSpPr>
          <a:xfrm>
            <a:off x="4133558" y="2890564"/>
            <a:ext cx="900744" cy="375098"/>
            <a:chOff x="4133558" y="2803257"/>
            <a:chExt cx="900744" cy="375098"/>
          </a:xfrm>
        </p:grpSpPr>
        <p:pic>
          <p:nvPicPr>
            <p:cNvPr id="115" name="Imagen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558" y="2803257"/>
              <a:ext cx="374511" cy="375098"/>
            </a:xfrm>
            <a:prstGeom prst="rect">
              <a:avLst/>
            </a:prstGeom>
          </p:spPr>
        </p:pic>
        <p:sp>
          <p:nvSpPr>
            <p:cNvPr id="386" name="object 104"/>
            <p:cNvSpPr txBox="1"/>
            <p:nvPr/>
          </p:nvSpPr>
          <p:spPr>
            <a:xfrm>
              <a:off x="4608062" y="2874784"/>
              <a:ext cx="42624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R="6350" indent="11113" algn="ctr"/>
              <a:r>
                <a:rPr lang="es-MX" sz="1200" b="1" spc="20" dirty="0" smtClean="0">
                  <a:latin typeface="Gotham Book" panose="02000604040000020004" pitchFamily="50" charset="0"/>
                  <a:cs typeface="Calibri"/>
                </a:rPr>
                <a:t>74%</a:t>
              </a:r>
              <a:endParaRPr sz="1200" dirty="0">
                <a:latin typeface="Gotham Book" panose="02000604040000020004" pitchFamily="50" charset="0"/>
                <a:cs typeface="Calibri"/>
              </a:endParaRPr>
            </a:p>
          </p:txBody>
        </p:sp>
      </p:grpSp>
      <p:grpSp>
        <p:nvGrpSpPr>
          <p:cNvPr id="397" name="Grupo 396"/>
          <p:cNvGrpSpPr/>
          <p:nvPr/>
        </p:nvGrpSpPr>
        <p:grpSpPr>
          <a:xfrm>
            <a:off x="5699266" y="1315489"/>
            <a:ext cx="878026" cy="368214"/>
            <a:chOff x="5699266" y="846582"/>
            <a:chExt cx="878026" cy="368214"/>
          </a:xfrm>
        </p:grpSpPr>
        <p:pic>
          <p:nvPicPr>
            <p:cNvPr id="377" name="Imagen 37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9266" y="846582"/>
              <a:ext cx="367638" cy="368214"/>
            </a:xfrm>
            <a:prstGeom prst="rect">
              <a:avLst/>
            </a:prstGeom>
          </p:spPr>
        </p:pic>
        <p:sp>
          <p:nvSpPr>
            <p:cNvPr id="387" name="object 104"/>
            <p:cNvSpPr txBox="1"/>
            <p:nvPr/>
          </p:nvSpPr>
          <p:spPr>
            <a:xfrm>
              <a:off x="6151052" y="964760"/>
              <a:ext cx="42624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R="6350" indent="11113" algn="ctr"/>
              <a:r>
                <a:rPr lang="es-MX" sz="1200" b="1" spc="20" dirty="0" smtClean="0">
                  <a:latin typeface="Gotham Book" panose="02000604040000020004" pitchFamily="50" charset="0"/>
                  <a:cs typeface="Calibri"/>
                </a:rPr>
                <a:t>64%</a:t>
              </a:r>
              <a:endParaRPr sz="1200" dirty="0">
                <a:latin typeface="Gotham Book" panose="02000604040000020004" pitchFamily="50" charset="0"/>
                <a:cs typeface="Calibri"/>
              </a:endParaRPr>
            </a:p>
          </p:txBody>
        </p:sp>
      </p:grpSp>
      <p:grpSp>
        <p:nvGrpSpPr>
          <p:cNvPr id="398" name="Grupo 397"/>
          <p:cNvGrpSpPr/>
          <p:nvPr/>
        </p:nvGrpSpPr>
        <p:grpSpPr>
          <a:xfrm>
            <a:off x="5688013" y="1847510"/>
            <a:ext cx="889279" cy="314574"/>
            <a:chOff x="5688013" y="1542942"/>
            <a:chExt cx="889279" cy="314574"/>
          </a:xfrm>
        </p:grpSpPr>
        <p:pic>
          <p:nvPicPr>
            <p:cNvPr id="378" name="Imagen 37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8013" y="1542942"/>
              <a:ext cx="378892" cy="314574"/>
            </a:xfrm>
            <a:prstGeom prst="rect">
              <a:avLst/>
            </a:prstGeom>
          </p:spPr>
        </p:pic>
        <p:sp>
          <p:nvSpPr>
            <p:cNvPr id="388" name="object 104"/>
            <p:cNvSpPr txBox="1"/>
            <p:nvPr/>
          </p:nvSpPr>
          <p:spPr>
            <a:xfrm>
              <a:off x="6151052" y="1620201"/>
              <a:ext cx="42624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R="6350" indent="11113" algn="ctr"/>
              <a:r>
                <a:rPr lang="es-MX" sz="1200" b="1" spc="20" dirty="0" smtClean="0">
                  <a:latin typeface="Gotham Book" panose="02000604040000020004" pitchFamily="50" charset="0"/>
                  <a:cs typeface="Calibri"/>
                </a:rPr>
                <a:t>57%</a:t>
              </a:r>
              <a:endParaRPr sz="1200" dirty="0">
                <a:latin typeface="Gotham Book" panose="02000604040000020004" pitchFamily="50" charset="0"/>
                <a:cs typeface="Calibri"/>
              </a:endParaRPr>
            </a:p>
          </p:txBody>
        </p:sp>
      </p:grpSp>
      <p:grpSp>
        <p:nvGrpSpPr>
          <p:cNvPr id="399" name="Grupo 398"/>
          <p:cNvGrpSpPr/>
          <p:nvPr/>
        </p:nvGrpSpPr>
        <p:grpSpPr>
          <a:xfrm>
            <a:off x="5690648" y="2324960"/>
            <a:ext cx="886644" cy="376847"/>
            <a:chOff x="5690648" y="2145810"/>
            <a:chExt cx="886644" cy="376847"/>
          </a:xfrm>
        </p:grpSpPr>
        <p:sp>
          <p:nvSpPr>
            <p:cNvPr id="389" name="object 104"/>
            <p:cNvSpPr txBox="1"/>
            <p:nvPr/>
          </p:nvSpPr>
          <p:spPr>
            <a:xfrm>
              <a:off x="6151052" y="2198692"/>
              <a:ext cx="42624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R="6350" indent="11113" algn="ctr"/>
              <a:r>
                <a:rPr lang="es-MX" sz="1200" b="1" spc="20" dirty="0" smtClean="0">
                  <a:latin typeface="Gotham Book" panose="02000604040000020004" pitchFamily="50" charset="0"/>
                  <a:cs typeface="Calibri"/>
                </a:rPr>
                <a:t>40%</a:t>
              </a:r>
              <a:endParaRPr sz="1200" dirty="0">
                <a:latin typeface="Gotham Book" panose="02000604040000020004" pitchFamily="50" charset="0"/>
                <a:cs typeface="Calibri"/>
              </a:endParaRPr>
            </a:p>
          </p:txBody>
        </p:sp>
        <p:pic>
          <p:nvPicPr>
            <p:cNvPr id="390" name="Imagen 38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0648" y="2145810"/>
              <a:ext cx="376257" cy="376847"/>
            </a:xfrm>
            <a:prstGeom prst="rect">
              <a:avLst/>
            </a:prstGeom>
          </p:spPr>
        </p:pic>
      </p:grpSp>
      <p:grpSp>
        <p:nvGrpSpPr>
          <p:cNvPr id="401" name="Grupo 400"/>
          <p:cNvGrpSpPr/>
          <p:nvPr/>
        </p:nvGrpSpPr>
        <p:grpSpPr>
          <a:xfrm>
            <a:off x="5703531" y="2847562"/>
            <a:ext cx="893030" cy="363944"/>
            <a:chOff x="5703531" y="2821608"/>
            <a:chExt cx="893030" cy="363944"/>
          </a:xfrm>
        </p:grpSpPr>
        <p:pic>
          <p:nvPicPr>
            <p:cNvPr id="380" name="Imagen 37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3531" y="2821608"/>
              <a:ext cx="363374" cy="363944"/>
            </a:xfrm>
            <a:prstGeom prst="rect">
              <a:avLst/>
            </a:prstGeom>
          </p:spPr>
        </p:pic>
        <p:sp>
          <p:nvSpPr>
            <p:cNvPr id="391" name="object 104"/>
            <p:cNvSpPr txBox="1"/>
            <p:nvPr/>
          </p:nvSpPr>
          <p:spPr>
            <a:xfrm>
              <a:off x="6170321" y="2874784"/>
              <a:ext cx="426240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R="6350" indent="11113" algn="ctr"/>
              <a:r>
                <a:rPr lang="es-MX" sz="1200" b="1" spc="20" dirty="0" smtClean="0">
                  <a:latin typeface="Gotham Book" panose="02000604040000020004" pitchFamily="50" charset="0"/>
                  <a:cs typeface="Calibri"/>
                </a:rPr>
                <a:t>33%</a:t>
              </a:r>
              <a:endParaRPr sz="1200" dirty="0">
                <a:latin typeface="Gotham Book" panose="02000604040000020004" pitchFamily="50" charset="0"/>
                <a:cs typeface="Calibri"/>
              </a:endParaRPr>
            </a:p>
          </p:txBody>
        </p:sp>
      </p:grpSp>
      <p:sp>
        <p:nvSpPr>
          <p:cNvPr id="107" name="object 105"/>
          <p:cNvSpPr txBox="1"/>
          <p:nvPr/>
        </p:nvSpPr>
        <p:spPr>
          <a:xfrm>
            <a:off x="3834232" y="889589"/>
            <a:ext cx="292981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0" indent="11113" algn="ctr"/>
            <a:r>
              <a:rPr lang="es-MX" sz="1200" spc="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otham Book" panose="02000604040000020004" pitchFamily="50" charset="0"/>
                <a:cs typeface="Calibri"/>
              </a:rPr>
              <a:t>Preferencia de los usuarios:</a:t>
            </a:r>
            <a:endParaRPr lang="es-MX" sz="1200" spc="20" dirty="0">
              <a:solidFill>
                <a:schemeClr val="tx1">
                  <a:lumMod val="50000"/>
                  <a:lumOff val="50000"/>
                </a:schemeClr>
              </a:solidFill>
              <a:latin typeface="Gotham Book" panose="02000604040000020004" pitchFamily="50" charset="0"/>
              <a:cs typeface="Calibri"/>
            </a:endParaRPr>
          </a:p>
        </p:txBody>
      </p:sp>
      <p:sp>
        <p:nvSpPr>
          <p:cNvPr id="88" name="Trapecio 8"/>
          <p:cNvSpPr/>
          <p:nvPr/>
        </p:nvSpPr>
        <p:spPr>
          <a:xfrm>
            <a:off x="6370002" y="195264"/>
            <a:ext cx="2659855" cy="4710112"/>
          </a:xfrm>
          <a:custGeom>
            <a:avLst/>
            <a:gdLst>
              <a:gd name="connsiteX0" fmla="*/ 0 w 3123344"/>
              <a:gd name="connsiteY0" fmla="*/ 1525059 h 1525059"/>
              <a:gd name="connsiteX1" fmla="*/ 525108 w 3123344"/>
              <a:gd name="connsiteY1" fmla="*/ 0 h 1525059"/>
              <a:gd name="connsiteX2" fmla="*/ 2598236 w 3123344"/>
              <a:gd name="connsiteY2" fmla="*/ 0 h 1525059"/>
              <a:gd name="connsiteX3" fmla="*/ 3123344 w 3123344"/>
              <a:gd name="connsiteY3" fmla="*/ 1525059 h 1525059"/>
              <a:gd name="connsiteX4" fmla="*/ 0 w 3123344"/>
              <a:gd name="connsiteY4" fmla="*/ 1525059 h 1525059"/>
              <a:gd name="connsiteX0" fmla="*/ 0 w 2609636"/>
              <a:gd name="connsiteY0" fmla="*/ 1525059 h 1535333"/>
              <a:gd name="connsiteX1" fmla="*/ 525108 w 2609636"/>
              <a:gd name="connsiteY1" fmla="*/ 0 h 1535333"/>
              <a:gd name="connsiteX2" fmla="*/ 2598236 w 2609636"/>
              <a:gd name="connsiteY2" fmla="*/ 0 h 1535333"/>
              <a:gd name="connsiteX3" fmla="*/ 2609636 w 2609636"/>
              <a:gd name="connsiteY3" fmla="*/ 1535333 h 1535333"/>
              <a:gd name="connsiteX4" fmla="*/ 0 w 2609636"/>
              <a:gd name="connsiteY4" fmla="*/ 1525059 h 1535333"/>
              <a:gd name="connsiteX0" fmla="*/ 0 w 2598236"/>
              <a:gd name="connsiteY0" fmla="*/ 1525059 h 1535333"/>
              <a:gd name="connsiteX1" fmla="*/ 525108 w 2598236"/>
              <a:gd name="connsiteY1" fmla="*/ 0 h 1535333"/>
              <a:gd name="connsiteX2" fmla="*/ 2598236 w 2598236"/>
              <a:gd name="connsiteY2" fmla="*/ 0 h 1535333"/>
              <a:gd name="connsiteX3" fmla="*/ 2590586 w 2598236"/>
              <a:gd name="connsiteY3" fmla="*/ 1535333 h 1535333"/>
              <a:gd name="connsiteX4" fmla="*/ 0 w 2598236"/>
              <a:gd name="connsiteY4" fmla="*/ 1525059 h 1535333"/>
              <a:gd name="connsiteX0" fmla="*/ 0 w 2598236"/>
              <a:gd name="connsiteY0" fmla="*/ 1525059 h 1535333"/>
              <a:gd name="connsiteX1" fmla="*/ 525108 w 2598236"/>
              <a:gd name="connsiteY1" fmla="*/ 0 h 1535333"/>
              <a:gd name="connsiteX2" fmla="*/ 2598236 w 2598236"/>
              <a:gd name="connsiteY2" fmla="*/ 0 h 1535333"/>
              <a:gd name="connsiteX3" fmla="*/ 2530261 w 2598236"/>
              <a:gd name="connsiteY3" fmla="*/ 1535333 h 1535333"/>
              <a:gd name="connsiteX4" fmla="*/ 0 w 2598236"/>
              <a:gd name="connsiteY4" fmla="*/ 1525059 h 1535333"/>
              <a:gd name="connsiteX0" fmla="*/ 0 w 2598236"/>
              <a:gd name="connsiteY0" fmla="*/ 1525059 h 1541683"/>
              <a:gd name="connsiteX1" fmla="*/ 525108 w 2598236"/>
              <a:gd name="connsiteY1" fmla="*/ 0 h 1541683"/>
              <a:gd name="connsiteX2" fmla="*/ 2598236 w 2598236"/>
              <a:gd name="connsiteY2" fmla="*/ 0 h 1541683"/>
              <a:gd name="connsiteX3" fmla="*/ 2596936 w 2598236"/>
              <a:gd name="connsiteY3" fmla="*/ 1541683 h 1541683"/>
              <a:gd name="connsiteX4" fmla="*/ 0 w 2598236"/>
              <a:gd name="connsiteY4" fmla="*/ 1525059 h 1541683"/>
              <a:gd name="connsiteX0" fmla="*/ 0 w 2598236"/>
              <a:gd name="connsiteY0" fmla="*/ 1525059 h 1541683"/>
              <a:gd name="connsiteX1" fmla="*/ 1552689 w 2598236"/>
              <a:gd name="connsiteY1" fmla="*/ 0 h 1541683"/>
              <a:gd name="connsiteX2" fmla="*/ 2598236 w 2598236"/>
              <a:gd name="connsiteY2" fmla="*/ 0 h 1541683"/>
              <a:gd name="connsiteX3" fmla="*/ 2596936 w 2598236"/>
              <a:gd name="connsiteY3" fmla="*/ 1541683 h 1541683"/>
              <a:gd name="connsiteX4" fmla="*/ 0 w 2598236"/>
              <a:gd name="connsiteY4" fmla="*/ 1525059 h 1541683"/>
              <a:gd name="connsiteX0" fmla="*/ 0 w 2844855"/>
              <a:gd name="connsiteY0" fmla="*/ 1529158 h 1541683"/>
              <a:gd name="connsiteX1" fmla="*/ 1799308 w 2844855"/>
              <a:gd name="connsiteY1" fmla="*/ 0 h 1541683"/>
              <a:gd name="connsiteX2" fmla="*/ 2844855 w 2844855"/>
              <a:gd name="connsiteY2" fmla="*/ 0 h 1541683"/>
              <a:gd name="connsiteX3" fmla="*/ 2843555 w 2844855"/>
              <a:gd name="connsiteY3" fmla="*/ 1541683 h 1541683"/>
              <a:gd name="connsiteX4" fmla="*/ 0 w 2844855"/>
              <a:gd name="connsiteY4" fmla="*/ 1529158 h 1541683"/>
              <a:gd name="connsiteX0" fmla="*/ 0 w 2869517"/>
              <a:gd name="connsiteY0" fmla="*/ 1541454 h 1541683"/>
              <a:gd name="connsiteX1" fmla="*/ 1823970 w 2869517"/>
              <a:gd name="connsiteY1" fmla="*/ 0 h 1541683"/>
              <a:gd name="connsiteX2" fmla="*/ 2869517 w 2869517"/>
              <a:gd name="connsiteY2" fmla="*/ 0 h 1541683"/>
              <a:gd name="connsiteX3" fmla="*/ 2868217 w 2869517"/>
              <a:gd name="connsiteY3" fmla="*/ 1541683 h 1541683"/>
              <a:gd name="connsiteX4" fmla="*/ 0 w 2869517"/>
              <a:gd name="connsiteY4" fmla="*/ 1541454 h 1541683"/>
              <a:gd name="connsiteX0" fmla="*/ 0 w 2869517"/>
              <a:gd name="connsiteY0" fmla="*/ 1541454 h 1541683"/>
              <a:gd name="connsiteX1" fmla="*/ 1793142 w 2869517"/>
              <a:gd name="connsiteY1" fmla="*/ 3118 h 1541683"/>
              <a:gd name="connsiteX2" fmla="*/ 2869517 w 2869517"/>
              <a:gd name="connsiteY2" fmla="*/ 0 h 1541683"/>
              <a:gd name="connsiteX3" fmla="*/ 2868217 w 2869517"/>
              <a:gd name="connsiteY3" fmla="*/ 1541683 h 1541683"/>
              <a:gd name="connsiteX4" fmla="*/ 0 w 2869517"/>
              <a:gd name="connsiteY4" fmla="*/ 1541454 h 1541683"/>
              <a:gd name="connsiteX0" fmla="*/ 0 w 2869517"/>
              <a:gd name="connsiteY0" fmla="*/ 1542233 h 1542462"/>
              <a:gd name="connsiteX1" fmla="*/ 1800848 w 2869517"/>
              <a:gd name="connsiteY1" fmla="*/ 0 h 1542462"/>
              <a:gd name="connsiteX2" fmla="*/ 2869517 w 2869517"/>
              <a:gd name="connsiteY2" fmla="*/ 779 h 1542462"/>
              <a:gd name="connsiteX3" fmla="*/ 2868217 w 2869517"/>
              <a:gd name="connsiteY3" fmla="*/ 1542462 h 1542462"/>
              <a:gd name="connsiteX4" fmla="*/ 0 w 2869517"/>
              <a:gd name="connsiteY4" fmla="*/ 1542233 h 1542462"/>
              <a:gd name="connsiteX0" fmla="*/ 0 w 2869517"/>
              <a:gd name="connsiteY0" fmla="*/ 1541454 h 1541683"/>
              <a:gd name="connsiteX1" fmla="*/ 1800848 w 2869517"/>
              <a:gd name="connsiteY1" fmla="*/ 1 h 1541683"/>
              <a:gd name="connsiteX2" fmla="*/ 2869517 w 2869517"/>
              <a:gd name="connsiteY2" fmla="*/ 0 h 1541683"/>
              <a:gd name="connsiteX3" fmla="*/ 2868217 w 2869517"/>
              <a:gd name="connsiteY3" fmla="*/ 1541683 h 1541683"/>
              <a:gd name="connsiteX4" fmla="*/ 0 w 2869517"/>
              <a:gd name="connsiteY4" fmla="*/ 1541454 h 154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9517" h="1541683">
                <a:moveTo>
                  <a:pt x="0" y="1541454"/>
                </a:moveTo>
                <a:lnTo>
                  <a:pt x="1800848" y="1"/>
                </a:lnTo>
                <a:lnTo>
                  <a:pt x="2869517" y="0"/>
                </a:lnTo>
                <a:cubicBezTo>
                  <a:pt x="2869084" y="513894"/>
                  <a:pt x="2868650" y="1027789"/>
                  <a:pt x="2868217" y="1541683"/>
                </a:cubicBezTo>
                <a:lnTo>
                  <a:pt x="0" y="1541454"/>
                </a:lnTo>
                <a:close/>
              </a:path>
            </a:pathLst>
          </a:custGeom>
          <a:solidFill>
            <a:srgbClr val="38572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/>
          <p:cNvSpPr/>
          <p:nvPr/>
        </p:nvSpPr>
        <p:spPr>
          <a:xfrm>
            <a:off x="6950470" y="3843988"/>
            <a:ext cx="1737304" cy="339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6350" indent="11113">
              <a:lnSpc>
                <a:spcPct val="107000"/>
              </a:lnSpc>
              <a:spcAft>
                <a:spcPts val="800"/>
              </a:spcAft>
            </a:pPr>
            <a:r>
              <a:rPr lang="es-MX" sz="1500" b="1" spc="20" dirty="0">
                <a:solidFill>
                  <a:schemeClr val="bg1"/>
                </a:solidFill>
                <a:latin typeface="Gotham Book" panose="02000604040000020004" pitchFamily="50" charset="0"/>
                <a:cs typeface="Calibri"/>
              </a:rPr>
              <a:t>Fuentes: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3189" y="4120163"/>
            <a:ext cx="1841152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2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2. </a:t>
            </a:r>
            <a:r>
              <a:rPr lang="es-MX" sz="2257" dirty="0" err="1">
                <a:solidFill>
                  <a:sysClr val="window" lastClr="FFFFFF"/>
                </a:solidFill>
              </a:rPr>
              <a:t>Overview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58741" y="3184587"/>
            <a:ext cx="8623766" cy="677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>
              <a:solidFill>
                <a:prstClr val="white"/>
              </a:solidFill>
            </a:endParaRPr>
          </a:p>
        </p:txBody>
      </p:sp>
      <p:grpSp>
        <p:nvGrpSpPr>
          <p:cNvPr id="13" name="Grupo 12"/>
          <p:cNvGrpSpPr/>
          <p:nvPr/>
        </p:nvGrpSpPr>
        <p:grpSpPr>
          <a:xfrm>
            <a:off x="258741" y="1612525"/>
            <a:ext cx="4313258" cy="860403"/>
            <a:chOff x="258742" y="2229627"/>
            <a:chExt cx="4313258" cy="1021083"/>
          </a:xfrm>
        </p:grpSpPr>
        <p:sp>
          <p:nvSpPr>
            <p:cNvPr id="14" name="Rectángulo 13"/>
            <p:cNvSpPr/>
            <p:nvPr/>
          </p:nvSpPr>
          <p:spPr>
            <a:xfrm>
              <a:off x="258742" y="2229627"/>
              <a:ext cx="4313258" cy="10210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258742" y="2956051"/>
              <a:ext cx="4313257" cy="231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750"/>
                </a:lnSpc>
              </a:pPr>
              <a:r>
                <a:rPr lang="es-MX" sz="750" dirty="0" smtClean="0">
                  <a:latin typeface="Gotham Bold" pitchFamily="50" charset="0"/>
                </a:rPr>
                <a:t>1era etapa</a:t>
              </a:r>
              <a:r>
                <a:rPr lang="es-MX" sz="750" dirty="0" smtClean="0">
                  <a:latin typeface="Gotham Book" panose="02000604040000020004" pitchFamily="50" charset="0"/>
                </a:rPr>
                <a:t>: </a:t>
              </a:r>
              <a:r>
                <a:rPr lang="es-MX" sz="750" dirty="0" smtClean="0">
                  <a:solidFill>
                    <a:prstClr val="black"/>
                  </a:solidFill>
                  <a:latin typeface="Gotham Book" panose="02000604040000020004" pitchFamily="50" charset="0"/>
                </a:rPr>
                <a:t>9 meses</a:t>
              </a:r>
              <a:endParaRPr lang="es-MX" sz="750" dirty="0">
                <a:solidFill>
                  <a:prstClr val="black"/>
                </a:solidFill>
                <a:latin typeface="Gotham Book" panose="02000604040000020004" pitchFamily="50" charset="0"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4569250" y="1612520"/>
            <a:ext cx="4316006" cy="860402"/>
            <a:chOff x="4569250" y="2229627"/>
            <a:chExt cx="4316007" cy="1021083"/>
          </a:xfrm>
        </p:grpSpPr>
        <p:sp>
          <p:nvSpPr>
            <p:cNvPr id="18" name="Rectángulo 17"/>
            <p:cNvSpPr/>
            <p:nvPr/>
          </p:nvSpPr>
          <p:spPr>
            <a:xfrm>
              <a:off x="4569250" y="2229627"/>
              <a:ext cx="4313258" cy="10210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4571999" y="2994668"/>
              <a:ext cx="4313258" cy="231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750"/>
                </a:lnSpc>
              </a:pPr>
              <a:r>
                <a:rPr lang="es-MX" sz="750" dirty="0" smtClean="0">
                  <a:solidFill>
                    <a:schemeClr val="bg1"/>
                  </a:solidFill>
                  <a:latin typeface="Gotham Bold" pitchFamily="50" charset="0"/>
                </a:rPr>
                <a:t>2da etapa: </a:t>
              </a:r>
              <a:r>
                <a:rPr lang="es-MX" sz="750" dirty="0" smtClean="0">
                  <a:solidFill>
                    <a:schemeClr val="bg1"/>
                  </a:solidFill>
                  <a:latin typeface="Gotham Book" panose="02000604040000020004" pitchFamily="50" charset="0"/>
                </a:rPr>
                <a:t>Mantenimiento posterior a Dic-2020</a:t>
              </a:r>
              <a:endParaRPr lang="es-MX" sz="750" dirty="0">
                <a:solidFill>
                  <a:prstClr val="white"/>
                </a:solidFill>
                <a:latin typeface="Gotham Book" panose="02000604040000020004" pitchFamily="50" charset="0"/>
              </a:endParaRPr>
            </a:p>
          </p:txBody>
        </p:sp>
      </p:grpSp>
      <p:sp>
        <p:nvSpPr>
          <p:cNvPr id="20" name="Rectángulo 19"/>
          <p:cNvSpPr/>
          <p:nvPr/>
        </p:nvSpPr>
        <p:spPr>
          <a:xfrm>
            <a:off x="258743" y="724219"/>
            <a:ext cx="8634431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25" dirty="0" smtClean="0">
                <a:solidFill>
                  <a:srgbClr val="1D212F"/>
                </a:solidFill>
                <a:latin typeface="Gotham Bold" pitchFamily="50" charset="0"/>
              </a:rPr>
              <a:t>El </a:t>
            </a:r>
            <a:r>
              <a:rPr lang="es-MX" sz="1125" dirty="0" smtClean="0">
                <a:solidFill>
                  <a:srgbClr val="1D212F"/>
                </a:solidFill>
                <a:latin typeface="Gotham Bold" pitchFamily="50" charset="0"/>
              </a:rPr>
              <a:t>laboratorio</a:t>
            </a:r>
            <a:r>
              <a:rPr lang="en-US" sz="1125" dirty="0" smtClean="0">
                <a:solidFill>
                  <a:srgbClr val="1D212F"/>
                </a:solidFill>
                <a:latin typeface="Gotham Bold" pitchFamily="50" charset="0"/>
              </a:rPr>
              <a:t> que </a:t>
            </a:r>
            <a:r>
              <a:rPr lang="en-US" sz="1125" dirty="0" err="1" smtClean="0">
                <a:solidFill>
                  <a:srgbClr val="1D212F"/>
                </a:solidFill>
                <a:latin typeface="Gotham Bold" pitchFamily="50" charset="0"/>
              </a:rPr>
              <a:t>va</a:t>
            </a:r>
            <a:r>
              <a:rPr lang="en-US" sz="1125" dirty="0" smtClean="0">
                <a:solidFill>
                  <a:srgbClr val="1D212F"/>
                </a:solidFill>
                <a:latin typeface="Gotham Bold" pitchFamily="50" charset="0"/>
              </a:rPr>
              <a:t> a </a:t>
            </a:r>
            <a:r>
              <a:rPr lang="en-US" sz="1125" dirty="0" err="1" smtClean="0">
                <a:solidFill>
                  <a:srgbClr val="1D212F"/>
                </a:solidFill>
                <a:latin typeface="Gotham Bold" pitchFamily="50" charset="0"/>
              </a:rPr>
              <a:t>tu</a:t>
            </a:r>
            <a:r>
              <a:rPr lang="en-US" sz="1125" dirty="0" smtClean="0">
                <a:solidFill>
                  <a:srgbClr val="1D212F"/>
                </a:solidFill>
                <a:latin typeface="Gotham Bold" pitchFamily="50" charset="0"/>
              </a:rPr>
              <a:t> casa</a:t>
            </a:r>
            <a:endParaRPr lang="en-US" sz="1125" dirty="0">
              <a:solidFill>
                <a:srgbClr val="1D212F"/>
              </a:solidFill>
              <a:latin typeface="Gotham Bold" pitchFamily="50" charset="0"/>
            </a:endParaRPr>
          </a:p>
          <a:p>
            <a:pPr algn="ctr"/>
            <a:endParaRPr lang="es-ES" sz="1125" dirty="0">
              <a:solidFill>
                <a:srgbClr val="1D212F"/>
              </a:solidFill>
              <a:latin typeface="Gotham Bold" pitchFamily="50" charset="0"/>
            </a:endParaRPr>
          </a:p>
        </p:txBody>
      </p:sp>
      <p:sp>
        <p:nvSpPr>
          <p:cNvPr id="23" name="Freeform 9"/>
          <p:cNvSpPr>
            <a:spLocks/>
          </p:cNvSpPr>
          <p:nvPr/>
        </p:nvSpPr>
        <p:spPr bwMode="auto">
          <a:xfrm>
            <a:off x="2461037" y="414029"/>
            <a:ext cx="798635" cy="759173"/>
          </a:xfrm>
          <a:custGeom>
            <a:avLst/>
            <a:gdLst>
              <a:gd name="T0" fmla="*/ 0 w 2997"/>
              <a:gd name="T1" fmla="*/ 1186 h 2442"/>
              <a:gd name="T2" fmla="*/ 0 w 2997"/>
              <a:gd name="T3" fmla="*/ 1224 h 2442"/>
              <a:gd name="T4" fmla="*/ 64 w 2997"/>
              <a:gd name="T5" fmla="*/ 1144 h 2442"/>
              <a:gd name="T6" fmla="*/ 368 w 2997"/>
              <a:gd name="T7" fmla="*/ 1022 h 2442"/>
              <a:gd name="T8" fmla="*/ 754 w 2997"/>
              <a:gd name="T9" fmla="*/ 1205 h 2442"/>
              <a:gd name="T10" fmla="*/ 769 w 2997"/>
              <a:gd name="T11" fmla="*/ 1186 h 2442"/>
              <a:gd name="T12" fmla="*/ 812 w 2997"/>
              <a:gd name="T13" fmla="*/ 1138 h 2442"/>
              <a:gd name="T14" fmla="*/ 848 w 2997"/>
              <a:gd name="T15" fmla="*/ 1109 h 2442"/>
              <a:gd name="T16" fmla="*/ 884 w 2997"/>
              <a:gd name="T17" fmla="*/ 1085 h 2442"/>
              <a:gd name="T18" fmla="*/ 1291 w 2997"/>
              <a:gd name="T19" fmla="*/ 1049 h 2442"/>
              <a:gd name="T20" fmla="*/ 1446 w 2997"/>
              <a:gd name="T21" fmla="*/ 1141 h 2442"/>
              <a:gd name="T22" fmla="*/ 1447 w 2997"/>
              <a:gd name="T23" fmla="*/ 1339 h 2442"/>
              <a:gd name="T24" fmla="*/ 1447 w 2997"/>
              <a:gd name="T25" fmla="*/ 2103 h 2442"/>
              <a:gd name="T26" fmla="*/ 1411 w 2997"/>
              <a:gd name="T27" fmla="*/ 2267 h 2442"/>
              <a:gd name="T28" fmla="*/ 1148 w 2997"/>
              <a:gd name="T29" fmla="*/ 2275 h 2442"/>
              <a:gd name="T30" fmla="*/ 1098 w 2997"/>
              <a:gd name="T31" fmla="*/ 2130 h 2442"/>
              <a:gd name="T32" fmla="*/ 995 w 2997"/>
              <a:gd name="T33" fmla="*/ 2119 h 2442"/>
              <a:gd name="T34" fmla="*/ 1077 w 2997"/>
              <a:gd name="T35" fmla="*/ 2353 h 2442"/>
              <a:gd name="T36" fmla="*/ 1300 w 2997"/>
              <a:gd name="T37" fmla="*/ 2440 h 2442"/>
              <a:gd name="T38" fmla="*/ 1550 w 2997"/>
              <a:gd name="T39" fmla="*/ 2152 h 2442"/>
              <a:gd name="T40" fmla="*/ 1551 w 2997"/>
              <a:gd name="T41" fmla="*/ 1884 h 2442"/>
              <a:gd name="T42" fmla="*/ 1551 w 2997"/>
              <a:gd name="T43" fmla="*/ 1147 h 2442"/>
              <a:gd name="T44" fmla="*/ 1620 w 2997"/>
              <a:gd name="T45" fmla="*/ 1090 h 2442"/>
              <a:gd name="T46" fmla="*/ 2216 w 2997"/>
              <a:gd name="T47" fmla="*/ 1171 h 2442"/>
              <a:gd name="T48" fmla="*/ 2243 w 2997"/>
              <a:gd name="T49" fmla="*/ 1204 h 2442"/>
              <a:gd name="T50" fmla="*/ 2629 w 2997"/>
              <a:gd name="T51" fmla="*/ 1022 h 2442"/>
              <a:gd name="T52" fmla="*/ 2918 w 2997"/>
              <a:gd name="T53" fmla="*/ 1129 h 2442"/>
              <a:gd name="T54" fmla="*/ 2953 w 2997"/>
              <a:gd name="T55" fmla="*/ 1164 h 2442"/>
              <a:gd name="T56" fmla="*/ 2968 w 2997"/>
              <a:gd name="T57" fmla="*/ 1182 h 2442"/>
              <a:gd name="T58" fmla="*/ 2997 w 2997"/>
              <a:gd name="T59" fmla="*/ 1224 h 2442"/>
              <a:gd name="T60" fmla="*/ 2997 w 2997"/>
              <a:gd name="T61" fmla="*/ 1180 h 2442"/>
              <a:gd name="T62" fmla="*/ 2988 w 2997"/>
              <a:gd name="T63" fmla="*/ 1111 h 2442"/>
              <a:gd name="T64" fmla="*/ 2938 w 2997"/>
              <a:gd name="T65" fmla="*/ 930 h 2442"/>
              <a:gd name="T66" fmla="*/ 2809 w 2997"/>
              <a:gd name="T67" fmla="*/ 709 h 2442"/>
              <a:gd name="T68" fmla="*/ 2792 w 2997"/>
              <a:gd name="T69" fmla="*/ 686 h 2442"/>
              <a:gd name="T70" fmla="*/ 2717 w 2997"/>
              <a:gd name="T71" fmla="*/ 606 h 2442"/>
              <a:gd name="T72" fmla="*/ 2637 w 2997"/>
              <a:gd name="T73" fmla="*/ 531 h 2442"/>
              <a:gd name="T74" fmla="*/ 1685 w 2997"/>
              <a:gd name="T75" fmla="*/ 165 h 2442"/>
              <a:gd name="T76" fmla="*/ 1538 w 2997"/>
              <a:gd name="T77" fmla="*/ 157 h 2442"/>
              <a:gd name="T78" fmla="*/ 1507 w 2997"/>
              <a:gd name="T79" fmla="*/ 0 h 2442"/>
              <a:gd name="T80" fmla="*/ 1489 w 2997"/>
              <a:gd name="T81" fmla="*/ 0 h 2442"/>
              <a:gd name="T82" fmla="*/ 1459 w 2997"/>
              <a:gd name="T83" fmla="*/ 67 h 2442"/>
              <a:gd name="T84" fmla="*/ 1459 w 2997"/>
              <a:gd name="T85" fmla="*/ 156 h 2442"/>
              <a:gd name="T86" fmla="*/ 1309 w 2997"/>
              <a:gd name="T87" fmla="*/ 165 h 2442"/>
              <a:gd name="T88" fmla="*/ 919 w 2997"/>
              <a:gd name="T89" fmla="*/ 240 h 2442"/>
              <a:gd name="T90" fmla="*/ 492 w 2997"/>
              <a:gd name="T91" fmla="*/ 435 h 2442"/>
              <a:gd name="T92" fmla="*/ 356 w 2997"/>
              <a:gd name="T93" fmla="*/ 535 h 2442"/>
              <a:gd name="T94" fmla="*/ 335 w 2997"/>
              <a:gd name="T95" fmla="*/ 554 h 2442"/>
              <a:gd name="T96" fmla="*/ 315 w 2997"/>
              <a:gd name="T97" fmla="*/ 571 h 2442"/>
              <a:gd name="T98" fmla="*/ 238 w 2997"/>
              <a:gd name="T99" fmla="*/ 649 h 2442"/>
              <a:gd name="T100" fmla="*/ 169 w 2997"/>
              <a:gd name="T101" fmla="*/ 734 h 2442"/>
              <a:gd name="T102" fmla="*/ 58 w 2997"/>
              <a:gd name="T103" fmla="*/ 934 h 2442"/>
              <a:gd name="T104" fmla="*/ 0 w 2997"/>
              <a:gd name="T105" fmla="*/ 1186 h 2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97" h="2442">
                <a:moveTo>
                  <a:pt x="0" y="1186"/>
                </a:moveTo>
                <a:lnTo>
                  <a:pt x="0" y="1224"/>
                </a:lnTo>
                <a:cubicBezTo>
                  <a:pt x="30" y="1190"/>
                  <a:pt x="12" y="1197"/>
                  <a:pt x="64" y="1144"/>
                </a:cubicBezTo>
                <a:cubicBezTo>
                  <a:pt x="143" y="1066"/>
                  <a:pt x="252" y="1025"/>
                  <a:pt x="368" y="1022"/>
                </a:cubicBezTo>
                <a:cubicBezTo>
                  <a:pt x="517" y="1017"/>
                  <a:pt x="684" y="1086"/>
                  <a:pt x="754" y="1205"/>
                </a:cubicBezTo>
                <a:cubicBezTo>
                  <a:pt x="762" y="1199"/>
                  <a:pt x="763" y="1194"/>
                  <a:pt x="769" y="1186"/>
                </a:cubicBezTo>
                <a:lnTo>
                  <a:pt x="812" y="1138"/>
                </a:lnTo>
                <a:cubicBezTo>
                  <a:pt x="819" y="1131"/>
                  <a:pt x="837" y="1117"/>
                  <a:pt x="848" y="1109"/>
                </a:cubicBezTo>
                <a:cubicBezTo>
                  <a:pt x="857" y="1102"/>
                  <a:pt x="872" y="1092"/>
                  <a:pt x="884" y="1085"/>
                </a:cubicBezTo>
                <a:cubicBezTo>
                  <a:pt x="1009" y="1014"/>
                  <a:pt x="1153" y="1003"/>
                  <a:pt x="1291" y="1049"/>
                </a:cubicBezTo>
                <a:cubicBezTo>
                  <a:pt x="1386" y="1081"/>
                  <a:pt x="1419" y="1125"/>
                  <a:pt x="1446" y="1141"/>
                </a:cubicBezTo>
                <a:cubicBezTo>
                  <a:pt x="1452" y="1194"/>
                  <a:pt x="1447" y="1282"/>
                  <a:pt x="1447" y="1339"/>
                </a:cubicBezTo>
                <a:lnTo>
                  <a:pt x="1447" y="2103"/>
                </a:lnTo>
                <a:cubicBezTo>
                  <a:pt x="1447" y="2164"/>
                  <a:pt x="1441" y="2222"/>
                  <a:pt x="1411" y="2267"/>
                </a:cubicBezTo>
                <a:cubicBezTo>
                  <a:pt x="1350" y="2358"/>
                  <a:pt x="1221" y="2357"/>
                  <a:pt x="1148" y="2275"/>
                </a:cubicBezTo>
                <a:cubicBezTo>
                  <a:pt x="1113" y="2236"/>
                  <a:pt x="1102" y="2195"/>
                  <a:pt x="1098" y="2130"/>
                </a:cubicBezTo>
                <a:cubicBezTo>
                  <a:pt x="1094" y="2062"/>
                  <a:pt x="1007" y="2061"/>
                  <a:pt x="995" y="2119"/>
                </a:cubicBezTo>
                <a:cubicBezTo>
                  <a:pt x="982" y="2183"/>
                  <a:pt x="1027" y="2309"/>
                  <a:pt x="1077" y="2353"/>
                </a:cubicBezTo>
                <a:cubicBezTo>
                  <a:pt x="1150" y="2416"/>
                  <a:pt x="1199" y="2442"/>
                  <a:pt x="1300" y="2440"/>
                </a:cubicBezTo>
                <a:cubicBezTo>
                  <a:pt x="1451" y="2426"/>
                  <a:pt x="1543" y="2309"/>
                  <a:pt x="1550" y="2152"/>
                </a:cubicBezTo>
                <a:cubicBezTo>
                  <a:pt x="1554" y="2065"/>
                  <a:pt x="1551" y="1971"/>
                  <a:pt x="1551" y="1884"/>
                </a:cubicBezTo>
                <a:lnTo>
                  <a:pt x="1551" y="1147"/>
                </a:lnTo>
                <a:cubicBezTo>
                  <a:pt x="1558" y="1131"/>
                  <a:pt x="1600" y="1103"/>
                  <a:pt x="1620" y="1090"/>
                </a:cubicBezTo>
                <a:cubicBezTo>
                  <a:pt x="1803" y="973"/>
                  <a:pt x="2092" y="1012"/>
                  <a:pt x="2216" y="1171"/>
                </a:cubicBezTo>
                <a:cubicBezTo>
                  <a:pt x="2221" y="1178"/>
                  <a:pt x="2238" y="1201"/>
                  <a:pt x="2243" y="1204"/>
                </a:cubicBezTo>
                <a:cubicBezTo>
                  <a:pt x="2317" y="1084"/>
                  <a:pt x="2478" y="1017"/>
                  <a:pt x="2629" y="1022"/>
                </a:cubicBezTo>
                <a:cubicBezTo>
                  <a:pt x="2737" y="1025"/>
                  <a:pt x="2841" y="1064"/>
                  <a:pt x="2918" y="1129"/>
                </a:cubicBezTo>
                <a:lnTo>
                  <a:pt x="2953" y="1164"/>
                </a:lnTo>
                <a:cubicBezTo>
                  <a:pt x="2958" y="1170"/>
                  <a:pt x="2962" y="1174"/>
                  <a:pt x="2968" y="1182"/>
                </a:cubicBezTo>
                <a:cubicBezTo>
                  <a:pt x="2977" y="1194"/>
                  <a:pt x="2987" y="1212"/>
                  <a:pt x="2997" y="1224"/>
                </a:cubicBezTo>
                <a:lnTo>
                  <a:pt x="2997" y="1180"/>
                </a:lnTo>
                <a:cubicBezTo>
                  <a:pt x="2992" y="1166"/>
                  <a:pt x="2991" y="1129"/>
                  <a:pt x="2988" y="1111"/>
                </a:cubicBezTo>
                <a:cubicBezTo>
                  <a:pt x="2979" y="1050"/>
                  <a:pt x="2960" y="986"/>
                  <a:pt x="2938" y="930"/>
                </a:cubicBezTo>
                <a:cubicBezTo>
                  <a:pt x="2906" y="851"/>
                  <a:pt x="2856" y="767"/>
                  <a:pt x="2809" y="709"/>
                </a:cubicBezTo>
                <a:cubicBezTo>
                  <a:pt x="2803" y="701"/>
                  <a:pt x="2797" y="693"/>
                  <a:pt x="2792" y="686"/>
                </a:cubicBezTo>
                <a:cubicBezTo>
                  <a:pt x="2766" y="654"/>
                  <a:pt x="2745" y="634"/>
                  <a:pt x="2717" y="606"/>
                </a:cubicBezTo>
                <a:lnTo>
                  <a:pt x="2637" y="531"/>
                </a:lnTo>
                <a:cubicBezTo>
                  <a:pt x="2386" y="319"/>
                  <a:pt x="2020" y="193"/>
                  <a:pt x="1685" y="165"/>
                </a:cubicBezTo>
                <a:cubicBezTo>
                  <a:pt x="1637" y="161"/>
                  <a:pt x="1585" y="161"/>
                  <a:pt x="1538" y="157"/>
                </a:cubicBezTo>
                <a:cubicBezTo>
                  <a:pt x="1528" y="56"/>
                  <a:pt x="1561" y="32"/>
                  <a:pt x="1507" y="0"/>
                </a:cubicBezTo>
                <a:lnTo>
                  <a:pt x="1489" y="0"/>
                </a:lnTo>
                <a:cubicBezTo>
                  <a:pt x="1459" y="21"/>
                  <a:pt x="1459" y="20"/>
                  <a:pt x="1459" y="67"/>
                </a:cubicBezTo>
                <a:cubicBezTo>
                  <a:pt x="1459" y="93"/>
                  <a:pt x="1462" y="131"/>
                  <a:pt x="1459" y="156"/>
                </a:cubicBezTo>
                <a:cubicBezTo>
                  <a:pt x="1411" y="161"/>
                  <a:pt x="1358" y="161"/>
                  <a:pt x="1309" y="165"/>
                </a:cubicBezTo>
                <a:cubicBezTo>
                  <a:pt x="1180" y="176"/>
                  <a:pt x="1039" y="204"/>
                  <a:pt x="919" y="240"/>
                </a:cubicBezTo>
                <a:cubicBezTo>
                  <a:pt x="754" y="290"/>
                  <a:pt x="620" y="354"/>
                  <a:pt x="492" y="435"/>
                </a:cubicBezTo>
                <a:cubicBezTo>
                  <a:pt x="464" y="452"/>
                  <a:pt x="381" y="512"/>
                  <a:pt x="356" y="535"/>
                </a:cubicBezTo>
                <a:cubicBezTo>
                  <a:pt x="347" y="543"/>
                  <a:pt x="343" y="545"/>
                  <a:pt x="335" y="554"/>
                </a:cubicBezTo>
                <a:cubicBezTo>
                  <a:pt x="327" y="562"/>
                  <a:pt x="323" y="564"/>
                  <a:pt x="315" y="571"/>
                </a:cubicBezTo>
                <a:lnTo>
                  <a:pt x="238" y="649"/>
                </a:lnTo>
                <a:cubicBezTo>
                  <a:pt x="216" y="677"/>
                  <a:pt x="195" y="697"/>
                  <a:pt x="169" y="734"/>
                </a:cubicBezTo>
                <a:cubicBezTo>
                  <a:pt x="125" y="796"/>
                  <a:pt x="91" y="854"/>
                  <a:pt x="58" y="934"/>
                </a:cubicBezTo>
                <a:cubicBezTo>
                  <a:pt x="2" y="1069"/>
                  <a:pt x="9" y="1157"/>
                  <a:pt x="0" y="1186"/>
                </a:cubicBezTo>
                <a:close/>
              </a:path>
            </a:pathLst>
          </a:custGeom>
          <a:solidFill>
            <a:srgbClr val="96C311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MX" sz="1350">
              <a:solidFill>
                <a:sysClr val="windowText" lastClr="000000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584972" y="478806"/>
            <a:ext cx="542917" cy="3200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750" dirty="0">
                <a:solidFill>
                  <a:prstClr val="white"/>
                </a:solidFill>
                <a:latin typeface="Gotham Book" panose="02000604040000020004" pitchFamily="50" charset="0"/>
              </a:rPr>
              <a:t>DNA</a:t>
            </a:r>
            <a:endParaRPr lang="es-MX" sz="750" dirty="0">
              <a:solidFill>
                <a:prstClr val="white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145728" y="924271"/>
            <a:ext cx="8634431" cy="2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25" dirty="0" smtClean="0">
                <a:solidFill>
                  <a:srgbClr val="1D212F"/>
                </a:solidFill>
                <a:latin typeface="Gotham Book" panose="02000604040000020004" pitchFamily="50" charset="0"/>
              </a:rPr>
              <a:t>PRODUCTO </a:t>
            </a:r>
            <a:r>
              <a:rPr lang="es-ES" sz="1125" dirty="0" smtClean="0">
                <a:solidFill>
                  <a:srgbClr val="65646A"/>
                </a:solidFill>
                <a:latin typeface="Gotham Bold" pitchFamily="50" charset="0"/>
              </a:rPr>
              <a:t>+</a:t>
            </a:r>
            <a:r>
              <a:rPr lang="es-ES" sz="1125" dirty="0" smtClean="0">
                <a:solidFill>
                  <a:srgbClr val="1D212F"/>
                </a:solidFill>
                <a:latin typeface="Gotham Bold" pitchFamily="50" charset="0"/>
              </a:rPr>
              <a:t> </a:t>
            </a:r>
            <a:r>
              <a:rPr lang="es-ES" sz="1125" dirty="0" smtClean="0">
                <a:solidFill>
                  <a:srgbClr val="1D212F"/>
                </a:solidFill>
                <a:latin typeface="Gotham Book" panose="02000604040000020004" pitchFamily="50" charset="0"/>
              </a:rPr>
              <a:t>TALENTO </a:t>
            </a:r>
            <a:r>
              <a:rPr lang="es-ES" sz="1125" dirty="0" smtClean="0">
                <a:solidFill>
                  <a:srgbClr val="65646A"/>
                </a:solidFill>
                <a:latin typeface="Gotham Bold" pitchFamily="50" charset="0"/>
              </a:rPr>
              <a:t>+</a:t>
            </a:r>
            <a:r>
              <a:rPr lang="es-ES" sz="1125" dirty="0" smtClean="0">
                <a:solidFill>
                  <a:srgbClr val="1D212F"/>
                </a:solidFill>
                <a:latin typeface="Gotham Bold" pitchFamily="50" charset="0"/>
              </a:rPr>
              <a:t> </a:t>
            </a:r>
            <a:r>
              <a:rPr lang="es-ES" sz="1125" dirty="0" smtClean="0">
                <a:solidFill>
                  <a:srgbClr val="1D212F"/>
                </a:solidFill>
                <a:latin typeface="Gotham Book" panose="02000604040000020004" pitchFamily="50" charset="0"/>
              </a:rPr>
              <a:t>LIDERAZGO</a:t>
            </a:r>
            <a:endParaRPr lang="es-ES" sz="1125" dirty="0">
              <a:solidFill>
                <a:srgbClr val="1D212F"/>
              </a:solidFill>
              <a:latin typeface="Gotham Book" panose="02000604040000020004" pitchFamily="50" charset="0"/>
            </a:endParaRPr>
          </a:p>
        </p:txBody>
      </p:sp>
      <p:grpSp>
        <p:nvGrpSpPr>
          <p:cNvPr id="26" name="Grupo 25"/>
          <p:cNvGrpSpPr/>
          <p:nvPr/>
        </p:nvGrpSpPr>
        <p:grpSpPr>
          <a:xfrm>
            <a:off x="258744" y="1265729"/>
            <a:ext cx="4204201" cy="317647"/>
            <a:chOff x="258743" y="1723430"/>
            <a:chExt cx="4204201" cy="401870"/>
          </a:xfrm>
        </p:grpSpPr>
        <p:sp>
          <p:nvSpPr>
            <p:cNvPr id="27" name="Rectángulo 26"/>
            <p:cNvSpPr/>
            <p:nvPr/>
          </p:nvSpPr>
          <p:spPr>
            <a:xfrm>
              <a:off x="258743" y="1723430"/>
              <a:ext cx="4204201" cy="3525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671484" y="1725290"/>
              <a:ext cx="3523748" cy="400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750"/>
                </a:lnSpc>
              </a:pPr>
              <a:r>
                <a:rPr lang="es-MX" sz="750" dirty="0" smtClean="0">
                  <a:latin typeface="Gotham Bold" pitchFamily="50" charset="0"/>
                </a:rPr>
                <a:t>OBJETIVO:</a:t>
              </a:r>
              <a:endParaRPr lang="es-MX" sz="750" dirty="0">
                <a:latin typeface="Gotham Bold" pitchFamily="50" charset="0"/>
              </a:endParaRPr>
            </a:p>
            <a:p>
              <a:pPr algn="ctr"/>
              <a:r>
                <a:rPr lang="es-MX" sz="750" dirty="0" smtClean="0"/>
                <a:t>Incrementar la visibilidad digital </a:t>
              </a:r>
              <a:r>
                <a:rPr lang="es-MX" sz="788" b="1" dirty="0" smtClean="0"/>
                <a:t>+</a:t>
              </a:r>
              <a:r>
                <a:rPr lang="es-MX" sz="750" dirty="0" smtClean="0"/>
                <a:t> Generar alta reputación</a:t>
              </a:r>
              <a:endParaRPr lang="es-MX" sz="750" dirty="0"/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4688974" y="1265727"/>
            <a:ext cx="4204201" cy="298989"/>
            <a:chOff x="4688974" y="1723430"/>
            <a:chExt cx="4204201" cy="378265"/>
          </a:xfrm>
        </p:grpSpPr>
        <p:sp>
          <p:nvSpPr>
            <p:cNvPr id="30" name="Rectángulo 29"/>
            <p:cNvSpPr/>
            <p:nvPr/>
          </p:nvSpPr>
          <p:spPr>
            <a:xfrm>
              <a:off x="4688974" y="1723430"/>
              <a:ext cx="4204201" cy="3525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4779373" y="1725292"/>
              <a:ext cx="4113802" cy="376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750"/>
                </a:lnSpc>
              </a:pPr>
              <a:r>
                <a:rPr lang="es-MX" sz="750" dirty="0" smtClean="0">
                  <a:latin typeface="Gotham Bold" pitchFamily="50" charset="0"/>
                </a:rPr>
                <a:t>RETO:</a:t>
              </a:r>
            </a:p>
            <a:p>
              <a:pPr algn="ctr">
                <a:lnSpc>
                  <a:spcPts val="750"/>
                </a:lnSpc>
              </a:pPr>
              <a:r>
                <a:rPr lang="en-US" sz="750" dirty="0" err="1" smtClean="0"/>
                <a:t>Amplificar</a:t>
              </a:r>
              <a:r>
                <a:rPr lang="en-US" sz="750" dirty="0" smtClean="0"/>
                <a:t> los </a:t>
              </a:r>
              <a:r>
                <a:rPr lang="en-US" sz="750" dirty="0" err="1" smtClean="0"/>
                <a:t>mensajes</a:t>
              </a:r>
              <a:r>
                <a:rPr lang="en-US" sz="750" dirty="0" smtClean="0"/>
                <a:t> clave, </a:t>
              </a:r>
              <a:r>
                <a:rPr lang="en-US" sz="750" dirty="0" err="1" smtClean="0"/>
                <a:t>en</a:t>
              </a:r>
              <a:r>
                <a:rPr lang="en-US" sz="750" dirty="0" smtClean="0"/>
                <a:t> un </a:t>
              </a:r>
              <a:r>
                <a:rPr lang="en-US" sz="750" dirty="0" err="1" smtClean="0"/>
                <a:t>momento</a:t>
              </a:r>
              <a:r>
                <a:rPr lang="en-US" sz="750" dirty="0" smtClean="0"/>
                <a:t> </a:t>
              </a:r>
              <a:r>
                <a:rPr lang="en-US" sz="750" dirty="0" err="1" smtClean="0"/>
                <a:t>coyuntural</a:t>
              </a:r>
              <a:r>
                <a:rPr lang="en-US" sz="750" dirty="0" smtClean="0"/>
                <a:t> </a:t>
              </a:r>
              <a:r>
                <a:rPr lang="en-US" sz="750" dirty="0" err="1" smtClean="0"/>
                <a:t>donde</a:t>
              </a:r>
              <a:r>
                <a:rPr lang="en-US" sz="750" dirty="0" smtClean="0"/>
                <a:t> no </a:t>
              </a:r>
              <a:r>
                <a:rPr lang="en-US" sz="750" dirty="0" err="1" smtClean="0"/>
                <a:t>todo</a:t>
              </a:r>
              <a:r>
                <a:rPr lang="en-US" sz="750" dirty="0" smtClean="0"/>
                <a:t> </a:t>
              </a:r>
              <a:r>
                <a:rPr lang="en-US" sz="750" dirty="0" err="1" smtClean="0"/>
                <a:t>es</a:t>
              </a:r>
              <a:r>
                <a:rPr lang="en-US" sz="750" dirty="0" smtClean="0"/>
                <a:t> COVID-19</a:t>
              </a:r>
              <a:endParaRPr lang="en-US" sz="750" dirty="0"/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258743" y="2540652"/>
            <a:ext cx="8623766" cy="535575"/>
            <a:chOff x="258743" y="4844828"/>
            <a:chExt cx="8749655" cy="414520"/>
          </a:xfrm>
          <a:solidFill>
            <a:srgbClr val="01AA4D"/>
          </a:solidFill>
        </p:grpSpPr>
        <p:grpSp>
          <p:nvGrpSpPr>
            <p:cNvPr id="33" name="Grupo 32"/>
            <p:cNvGrpSpPr/>
            <p:nvPr/>
          </p:nvGrpSpPr>
          <p:grpSpPr>
            <a:xfrm>
              <a:off x="258743" y="4844828"/>
              <a:ext cx="2878143" cy="414520"/>
              <a:chOff x="258743" y="3319682"/>
              <a:chExt cx="4204202" cy="414520"/>
            </a:xfrm>
            <a:grpFill/>
          </p:grpSpPr>
          <p:sp>
            <p:nvSpPr>
              <p:cNvPr id="40" name="Rectángulo redondeado 39"/>
              <p:cNvSpPr/>
              <p:nvPr/>
            </p:nvSpPr>
            <p:spPr>
              <a:xfrm>
                <a:off x="258743" y="3319682"/>
                <a:ext cx="4204202" cy="414520"/>
              </a:xfrm>
              <a:prstGeom prst="roundRect">
                <a:avLst>
                  <a:gd name="adj" fmla="val 8875"/>
                </a:avLst>
              </a:prstGeom>
              <a:grpFill/>
              <a:ln w="12700" cap="flat" cmpd="sng">
                <a:noFill/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4289" tIns="34289" rIns="34289" bIns="34289" numCol="1" spcCol="38100" rtlCol="0" anchor="ctr">
                <a:spAutoFit/>
              </a:bodyPr>
              <a:lstStyle/>
              <a:p>
                <a:pPr defTabSz="694134"/>
                <a:endParaRPr lang="es-ES" sz="2700">
                  <a:solidFill>
                    <a:prstClr val="black"/>
                  </a:solidFill>
                  <a:latin typeface="Arial"/>
                  <a:sym typeface="Gotham Book"/>
                </a:endParaRPr>
              </a:p>
            </p:txBody>
          </p:sp>
          <p:sp>
            <p:nvSpPr>
              <p:cNvPr id="41" name="CuadroTexto 40"/>
              <p:cNvSpPr txBox="1"/>
              <p:nvPr/>
            </p:nvSpPr>
            <p:spPr>
              <a:xfrm>
                <a:off x="342900" y="3458916"/>
                <a:ext cx="4074753" cy="156028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750"/>
                  </a:lnSpc>
                </a:pPr>
                <a:r>
                  <a:rPr lang="es-MX" sz="1050" dirty="0">
                    <a:solidFill>
                      <a:srgbClr val="FFC000"/>
                    </a:solidFill>
                    <a:latin typeface="Gotham Ultra" panose="02000000000000000000" pitchFamily="50" charset="0"/>
                  </a:rPr>
                  <a:t>1. </a:t>
                </a:r>
                <a:r>
                  <a:rPr lang="es-MX" sz="750" b="1" dirty="0" smtClean="0">
                    <a:solidFill>
                      <a:prstClr val="white"/>
                    </a:solidFill>
                    <a:latin typeface="Gotham Bold" pitchFamily="50" charset="0"/>
                  </a:rPr>
                  <a:t>SOCIAL MEDIA </a:t>
                </a:r>
                <a:r>
                  <a:rPr lang="es-MX" sz="750" dirty="0" smtClean="0">
                    <a:solidFill>
                      <a:prstClr val="white"/>
                    </a:solidFill>
                    <a:latin typeface="Gotham Book" panose="02000604040000020004" pitchFamily="50" charset="0"/>
                  </a:rPr>
                  <a:t>CONTENT</a:t>
                </a:r>
                <a:endParaRPr lang="es-MX" sz="750" dirty="0">
                  <a:solidFill>
                    <a:prstClr val="white"/>
                  </a:solidFill>
                  <a:latin typeface="Gotham Book" panose="02000604040000020004" pitchFamily="50" charset="0"/>
                </a:endParaRPr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>
              <a:off x="3194499" y="4844828"/>
              <a:ext cx="2878143" cy="414520"/>
              <a:chOff x="258743" y="3653465"/>
              <a:chExt cx="4204202" cy="414520"/>
            </a:xfrm>
            <a:grpFill/>
          </p:grpSpPr>
          <p:sp>
            <p:nvSpPr>
              <p:cNvPr id="38" name="Rectángulo redondeado 37"/>
              <p:cNvSpPr/>
              <p:nvPr/>
            </p:nvSpPr>
            <p:spPr>
              <a:xfrm>
                <a:off x="258743" y="3653465"/>
                <a:ext cx="4204202" cy="414520"/>
              </a:xfrm>
              <a:prstGeom prst="roundRect">
                <a:avLst>
                  <a:gd name="adj" fmla="val 8875"/>
                </a:avLst>
              </a:prstGeom>
              <a:grpFill/>
              <a:ln w="12700" cap="flat" cmpd="sng">
                <a:noFill/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4289" tIns="34289" rIns="34289" bIns="34289" numCol="1" spcCol="38100" rtlCol="0" anchor="ctr">
                <a:spAutoFit/>
              </a:bodyPr>
              <a:lstStyle/>
              <a:p>
                <a:pPr defTabSz="694134"/>
                <a:endParaRPr lang="es-ES" sz="2700">
                  <a:solidFill>
                    <a:prstClr val="black"/>
                  </a:solidFill>
                  <a:latin typeface="Arial"/>
                  <a:sym typeface="Gotham Book"/>
                </a:endParaRPr>
              </a:p>
            </p:txBody>
          </p:sp>
          <p:sp>
            <p:nvSpPr>
              <p:cNvPr id="39" name="CuadroTexto 38"/>
              <p:cNvSpPr txBox="1"/>
              <p:nvPr/>
            </p:nvSpPr>
            <p:spPr>
              <a:xfrm>
                <a:off x="342900" y="3781872"/>
                <a:ext cx="4074753" cy="150866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750"/>
                  </a:lnSpc>
                </a:pPr>
                <a:r>
                  <a:rPr lang="es-MX" sz="1050" dirty="0">
                    <a:solidFill>
                      <a:srgbClr val="FFC000"/>
                    </a:solidFill>
                    <a:latin typeface="Gotham Ultra" panose="02000000000000000000" pitchFamily="50" charset="0"/>
                  </a:rPr>
                  <a:t>2. </a:t>
                </a:r>
                <a:r>
                  <a:rPr lang="es-MX" sz="750" b="1" dirty="0">
                    <a:solidFill>
                      <a:prstClr val="white"/>
                    </a:solidFill>
                    <a:latin typeface="Gotham Bold" pitchFamily="50" charset="0"/>
                  </a:rPr>
                  <a:t>WEB </a:t>
                </a:r>
                <a:r>
                  <a:rPr lang="es-MX" sz="750" dirty="0" smtClean="0">
                    <a:solidFill>
                      <a:prstClr val="white"/>
                    </a:solidFill>
                    <a:latin typeface="Gotham Book" panose="02000604040000020004" pitchFamily="50" charset="0"/>
                  </a:rPr>
                  <a:t>CONTENT</a:t>
                </a:r>
                <a:endParaRPr lang="es-MX" sz="750" dirty="0">
                  <a:solidFill>
                    <a:prstClr val="white"/>
                  </a:solidFill>
                  <a:latin typeface="Gotham Book" panose="02000604040000020004" pitchFamily="50" charset="0"/>
                </a:endParaRPr>
              </a:p>
            </p:txBody>
          </p:sp>
        </p:grpSp>
        <p:grpSp>
          <p:nvGrpSpPr>
            <p:cNvPr id="35" name="Grupo 34"/>
            <p:cNvGrpSpPr/>
            <p:nvPr/>
          </p:nvGrpSpPr>
          <p:grpSpPr>
            <a:xfrm>
              <a:off x="6130255" y="4844828"/>
              <a:ext cx="2878143" cy="414520"/>
              <a:chOff x="258743" y="3987248"/>
              <a:chExt cx="4204202" cy="414520"/>
            </a:xfrm>
            <a:grpFill/>
          </p:grpSpPr>
          <p:sp>
            <p:nvSpPr>
              <p:cNvPr id="36" name="Rectángulo redondeado 35"/>
              <p:cNvSpPr/>
              <p:nvPr/>
            </p:nvSpPr>
            <p:spPr>
              <a:xfrm>
                <a:off x="258743" y="3987248"/>
                <a:ext cx="4204202" cy="414520"/>
              </a:xfrm>
              <a:prstGeom prst="roundRect">
                <a:avLst>
                  <a:gd name="adj" fmla="val 8875"/>
                </a:avLst>
              </a:prstGeom>
              <a:grpFill/>
              <a:ln w="12700" cap="flat" cmpd="sng">
                <a:noFill/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4289" tIns="34289" rIns="34289" bIns="34289" numCol="1" spcCol="38100" rtlCol="0" anchor="ctr">
                <a:spAutoFit/>
              </a:bodyPr>
              <a:lstStyle/>
              <a:p>
                <a:pPr defTabSz="694134"/>
                <a:endParaRPr lang="es-ES" sz="2700">
                  <a:solidFill>
                    <a:prstClr val="black"/>
                  </a:solidFill>
                  <a:latin typeface="Arial"/>
                  <a:sym typeface="Gotham Book"/>
                </a:endParaRPr>
              </a:p>
            </p:txBody>
          </p:sp>
          <p:sp>
            <p:nvSpPr>
              <p:cNvPr id="37" name="CuadroTexto 36"/>
              <p:cNvSpPr txBox="1"/>
              <p:nvPr/>
            </p:nvSpPr>
            <p:spPr>
              <a:xfrm>
                <a:off x="342900" y="4115007"/>
                <a:ext cx="4074753" cy="158998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750"/>
                  </a:lnSpc>
                </a:pPr>
                <a:r>
                  <a:rPr lang="es-MX" sz="1050" dirty="0">
                    <a:solidFill>
                      <a:srgbClr val="FFC000"/>
                    </a:solidFill>
                    <a:latin typeface="Gotham Ultra" panose="02000000000000000000" pitchFamily="50" charset="0"/>
                  </a:rPr>
                  <a:t>3. </a:t>
                </a:r>
                <a:r>
                  <a:rPr lang="es-MX" sz="750" dirty="0">
                    <a:solidFill>
                      <a:prstClr val="white"/>
                    </a:solidFill>
                    <a:latin typeface="Gotham Book" panose="02000604040000020004" pitchFamily="50" charset="0"/>
                  </a:rPr>
                  <a:t>SOCIAL </a:t>
                </a:r>
                <a:r>
                  <a:rPr lang="es-MX" sz="750" b="1" dirty="0">
                    <a:solidFill>
                      <a:prstClr val="white"/>
                    </a:solidFill>
                    <a:latin typeface="Gotham Bold" pitchFamily="50" charset="0"/>
                  </a:rPr>
                  <a:t>ADS</a:t>
                </a:r>
              </a:p>
            </p:txBody>
          </p:sp>
        </p:grpSp>
      </p:grpSp>
      <p:grpSp>
        <p:nvGrpSpPr>
          <p:cNvPr id="42" name="Grupo 41"/>
          <p:cNvGrpSpPr/>
          <p:nvPr/>
        </p:nvGrpSpPr>
        <p:grpSpPr>
          <a:xfrm>
            <a:off x="6030930" y="1678453"/>
            <a:ext cx="2862245" cy="569104"/>
            <a:chOff x="6030930" y="2284047"/>
            <a:chExt cx="2862245" cy="720000"/>
          </a:xfrm>
          <a:solidFill>
            <a:schemeClr val="accent6">
              <a:lumMod val="50000"/>
            </a:schemeClr>
          </a:solidFill>
        </p:grpSpPr>
        <p:sp>
          <p:nvSpPr>
            <p:cNvPr id="43" name="Pentágono 42"/>
            <p:cNvSpPr/>
            <p:nvPr/>
          </p:nvSpPr>
          <p:spPr>
            <a:xfrm>
              <a:off x="6030930" y="2284047"/>
              <a:ext cx="2862245" cy="720000"/>
            </a:xfrm>
            <a:prstGeom prst="homePlat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6734566" y="2532324"/>
              <a:ext cx="2032394" cy="246609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750"/>
                </a:lnSpc>
              </a:pPr>
              <a:r>
                <a:rPr lang="es-MX" sz="750" dirty="0" smtClean="0">
                  <a:solidFill>
                    <a:prstClr val="white"/>
                  </a:solidFill>
                  <a:latin typeface="Gotham Bold" pitchFamily="50" charset="0"/>
                </a:rPr>
                <a:t>EMPATÍA</a:t>
              </a:r>
              <a:endParaRPr lang="es-MX" sz="750" dirty="0">
                <a:solidFill>
                  <a:prstClr val="white"/>
                </a:solidFill>
                <a:latin typeface="Gotham Book" panose="02000604040000020004" pitchFamily="50" charset="0"/>
              </a:endParaRPr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3966861" y="1721136"/>
            <a:ext cx="2767706" cy="483739"/>
            <a:chOff x="3966860" y="2338047"/>
            <a:chExt cx="2767707" cy="612000"/>
          </a:xfrm>
          <a:solidFill>
            <a:schemeClr val="accent6">
              <a:lumMod val="75000"/>
            </a:schemeClr>
          </a:solidFill>
        </p:grpSpPr>
        <p:sp>
          <p:nvSpPr>
            <p:cNvPr id="46" name="Pentágono 45"/>
            <p:cNvSpPr/>
            <p:nvPr/>
          </p:nvSpPr>
          <p:spPr>
            <a:xfrm>
              <a:off x="3966860" y="2338047"/>
              <a:ext cx="2767707" cy="612000"/>
            </a:xfrm>
            <a:prstGeom prst="homePlat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4514741" y="2532325"/>
              <a:ext cx="2032394" cy="246608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750"/>
                </a:lnSpc>
              </a:pPr>
              <a:r>
                <a:rPr lang="es-MX" sz="750" dirty="0" smtClean="0">
                  <a:solidFill>
                    <a:prstClr val="white"/>
                  </a:solidFill>
                  <a:latin typeface="Gotham Bold" pitchFamily="50" charset="0"/>
                </a:rPr>
                <a:t>REPUTACIÓN</a:t>
              </a:r>
              <a:endParaRPr lang="es-MX" sz="750" dirty="0">
                <a:solidFill>
                  <a:prstClr val="white"/>
                </a:solidFill>
                <a:latin typeface="Gotham Book" panose="02000604040000020004" pitchFamily="50" charset="0"/>
              </a:endParaRPr>
            </a:p>
          </p:txBody>
        </p:sp>
      </p:grpSp>
      <p:grpSp>
        <p:nvGrpSpPr>
          <p:cNvPr id="48" name="Grupo 47"/>
          <p:cNvGrpSpPr/>
          <p:nvPr/>
        </p:nvGrpSpPr>
        <p:grpSpPr>
          <a:xfrm>
            <a:off x="1808252" y="1763819"/>
            <a:ext cx="2767706" cy="398373"/>
            <a:chOff x="1808252" y="2392047"/>
            <a:chExt cx="2767706" cy="504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9" name="Pentágono 48"/>
            <p:cNvSpPr/>
            <p:nvPr/>
          </p:nvSpPr>
          <p:spPr>
            <a:xfrm>
              <a:off x="1808252" y="2392047"/>
              <a:ext cx="2767706" cy="504000"/>
            </a:xfrm>
            <a:prstGeom prst="homePlat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2385259" y="2532325"/>
              <a:ext cx="2032394" cy="246609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750"/>
                </a:lnSpc>
              </a:pPr>
              <a:r>
                <a:rPr lang="es-MX" sz="750" dirty="0" smtClean="0">
                  <a:latin typeface="Gotham Bold" pitchFamily="50" charset="0"/>
                </a:rPr>
                <a:t>CREDIBILIDAD</a:t>
              </a:r>
              <a:endParaRPr lang="es-MX" sz="750" dirty="0">
                <a:latin typeface="Gotham Book" panose="02000604040000020004" pitchFamily="50" charset="0"/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258743" y="1820730"/>
            <a:ext cx="2158608" cy="284552"/>
            <a:chOff x="258742" y="2464047"/>
            <a:chExt cx="2158608" cy="36000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2" name="Pentágono 51"/>
            <p:cNvSpPr/>
            <p:nvPr/>
          </p:nvSpPr>
          <p:spPr>
            <a:xfrm>
              <a:off x="258742" y="2464047"/>
              <a:ext cx="2158608" cy="360000"/>
            </a:xfrm>
            <a:prstGeom prst="homePlat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258743" y="2532324"/>
              <a:ext cx="2032395" cy="246609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750"/>
                </a:lnSpc>
              </a:pPr>
              <a:r>
                <a:rPr lang="es-MX" sz="750" dirty="0" smtClean="0">
                  <a:latin typeface="Gotham Bold" pitchFamily="50" charset="0"/>
                </a:rPr>
                <a:t>VISIBILIDAD</a:t>
              </a:r>
              <a:endParaRPr lang="es-MX" sz="750" dirty="0">
                <a:latin typeface="Gotham Book" panose="02000604040000020004" pitchFamily="50" charset="0"/>
              </a:endParaRPr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258741" y="3581412"/>
            <a:ext cx="8623766" cy="677590"/>
            <a:chOff x="258742" y="4529139"/>
            <a:chExt cx="8623766" cy="857250"/>
          </a:xfrm>
        </p:grpSpPr>
        <p:grpSp>
          <p:nvGrpSpPr>
            <p:cNvPr id="55" name="Grupo 54"/>
            <p:cNvGrpSpPr/>
            <p:nvPr/>
          </p:nvGrpSpPr>
          <p:grpSpPr>
            <a:xfrm>
              <a:off x="258742" y="4529139"/>
              <a:ext cx="8623766" cy="857250"/>
              <a:chOff x="258742" y="4529139"/>
              <a:chExt cx="8623766" cy="857250"/>
            </a:xfrm>
          </p:grpSpPr>
          <p:sp>
            <p:nvSpPr>
              <p:cNvPr id="58" name="Rectángulo 57"/>
              <p:cNvSpPr/>
              <p:nvPr/>
            </p:nvSpPr>
            <p:spPr>
              <a:xfrm>
                <a:off x="258742" y="4529139"/>
                <a:ext cx="8623766" cy="8572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Rectángulo 58"/>
              <p:cNvSpPr/>
              <p:nvPr/>
            </p:nvSpPr>
            <p:spPr>
              <a:xfrm>
                <a:off x="3203400" y="4598731"/>
                <a:ext cx="2785593" cy="306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75" dirty="0" smtClean="0">
                    <a:solidFill>
                      <a:prstClr val="white"/>
                    </a:solidFill>
                    <a:latin typeface="Gotham Bold" pitchFamily="50" charset="0"/>
                  </a:rPr>
                  <a:t>PILARES DE CONTENIDO</a:t>
                </a:r>
                <a:endParaRPr lang="es-MX" sz="975" dirty="0">
                  <a:solidFill>
                    <a:prstClr val="white"/>
                  </a:solidFill>
                  <a:latin typeface="Gotham Bold" pitchFamily="50" charset="0"/>
                </a:endParaRPr>
              </a:p>
            </p:txBody>
          </p:sp>
        </p:grpSp>
        <p:cxnSp>
          <p:nvCxnSpPr>
            <p:cNvPr id="56" name="Conector recto 55"/>
            <p:cNvCxnSpPr/>
            <p:nvPr/>
          </p:nvCxnSpPr>
          <p:spPr>
            <a:xfrm>
              <a:off x="3203400" y="4968063"/>
              <a:ext cx="0" cy="28800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/>
            <p:cNvCxnSpPr/>
            <p:nvPr/>
          </p:nvCxnSpPr>
          <p:spPr>
            <a:xfrm>
              <a:off x="5988993" y="4968063"/>
              <a:ext cx="0" cy="28800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o 59"/>
          <p:cNvGrpSpPr/>
          <p:nvPr/>
        </p:nvGrpSpPr>
        <p:grpSpPr>
          <a:xfrm>
            <a:off x="3456484" y="3272433"/>
            <a:ext cx="2158008" cy="244697"/>
            <a:chOff x="3343057" y="6186488"/>
            <a:chExt cx="5123012" cy="314325"/>
          </a:xfrm>
        </p:grpSpPr>
        <p:sp>
          <p:nvSpPr>
            <p:cNvPr id="61" name="Rectángulo 60"/>
            <p:cNvSpPr/>
            <p:nvPr/>
          </p:nvSpPr>
          <p:spPr>
            <a:xfrm>
              <a:off x="3343057" y="6186488"/>
              <a:ext cx="267494" cy="3143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  <p:sp>
          <p:nvSpPr>
            <p:cNvPr id="62" name="Rectángulo 61"/>
            <p:cNvSpPr/>
            <p:nvPr/>
          </p:nvSpPr>
          <p:spPr>
            <a:xfrm>
              <a:off x="3882559" y="6186488"/>
              <a:ext cx="267494" cy="3143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  <p:sp>
          <p:nvSpPr>
            <p:cNvPr id="63" name="Rectángulo 62"/>
            <p:cNvSpPr/>
            <p:nvPr/>
          </p:nvSpPr>
          <p:spPr>
            <a:xfrm>
              <a:off x="4417547" y="6186488"/>
              <a:ext cx="267494" cy="3143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  <p:sp>
          <p:nvSpPr>
            <p:cNvPr id="64" name="Rectángulo 63"/>
            <p:cNvSpPr/>
            <p:nvPr/>
          </p:nvSpPr>
          <p:spPr>
            <a:xfrm>
              <a:off x="4957049" y="6186488"/>
              <a:ext cx="267494" cy="3143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  <p:sp>
          <p:nvSpPr>
            <p:cNvPr id="65" name="Rectángulo 64"/>
            <p:cNvSpPr/>
            <p:nvPr/>
          </p:nvSpPr>
          <p:spPr>
            <a:xfrm>
              <a:off x="5501065" y="6186488"/>
              <a:ext cx="267494" cy="3143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  <p:sp>
          <p:nvSpPr>
            <p:cNvPr id="66" name="Rectángulo 65"/>
            <p:cNvSpPr/>
            <p:nvPr/>
          </p:nvSpPr>
          <p:spPr>
            <a:xfrm>
              <a:off x="6040567" y="6186488"/>
              <a:ext cx="267494" cy="3143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  <p:sp>
          <p:nvSpPr>
            <p:cNvPr id="67" name="Rectángulo 66"/>
            <p:cNvSpPr/>
            <p:nvPr/>
          </p:nvSpPr>
          <p:spPr>
            <a:xfrm>
              <a:off x="6575555" y="6186488"/>
              <a:ext cx="267494" cy="31432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  <p:sp>
          <p:nvSpPr>
            <p:cNvPr id="68" name="Rectángulo 67"/>
            <p:cNvSpPr/>
            <p:nvPr/>
          </p:nvSpPr>
          <p:spPr>
            <a:xfrm>
              <a:off x="7115057" y="6186488"/>
              <a:ext cx="267494" cy="31432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  <p:sp>
          <p:nvSpPr>
            <p:cNvPr id="69" name="Rectángulo 68"/>
            <p:cNvSpPr/>
            <p:nvPr/>
          </p:nvSpPr>
          <p:spPr>
            <a:xfrm>
              <a:off x="7659073" y="6186488"/>
              <a:ext cx="267494" cy="31432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  <p:sp>
          <p:nvSpPr>
            <p:cNvPr id="70" name="Rectángulo 69"/>
            <p:cNvSpPr/>
            <p:nvPr/>
          </p:nvSpPr>
          <p:spPr>
            <a:xfrm>
              <a:off x="8198575" y="6186488"/>
              <a:ext cx="267494" cy="31432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323680" y="3247646"/>
            <a:ext cx="8414292" cy="265457"/>
            <a:chOff x="323680" y="3247646"/>
            <a:chExt cx="8414292" cy="265457"/>
          </a:xfrm>
        </p:grpSpPr>
        <p:sp>
          <p:nvSpPr>
            <p:cNvPr id="71" name="Rectángulo 70"/>
            <p:cNvSpPr/>
            <p:nvPr/>
          </p:nvSpPr>
          <p:spPr>
            <a:xfrm>
              <a:off x="323680" y="3247646"/>
              <a:ext cx="3056096" cy="265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25" dirty="0" smtClean="0">
                  <a:solidFill>
                    <a:prstClr val="white"/>
                  </a:solidFill>
                  <a:latin typeface="Gotham Bold" pitchFamily="50" charset="0"/>
                </a:rPr>
                <a:t>60</a:t>
              </a:r>
              <a:r>
                <a:rPr lang="en-US" sz="1125" dirty="0">
                  <a:solidFill>
                    <a:prstClr val="white"/>
                  </a:solidFill>
                  <a:latin typeface="Gotham Bold" pitchFamily="50" charset="0"/>
                </a:rPr>
                <a:t>% </a:t>
              </a:r>
              <a:r>
                <a:rPr lang="en-US" sz="1125" dirty="0" smtClean="0">
                  <a:solidFill>
                    <a:prstClr val="white"/>
                  </a:solidFill>
                  <a:latin typeface="Gotham Book" panose="02000604040000020004" pitchFamily="50" charset="0"/>
                </a:rPr>
                <a:t>CONTENIDO COMERCIAL</a:t>
              </a:r>
              <a:endParaRPr lang="en-US" sz="1125" dirty="0">
                <a:solidFill>
                  <a:prstClr val="white"/>
                </a:solidFill>
                <a:latin typeface="Gotham Book" panose="02000604040000020004" pitchFamily="50" charset="0"/>
              </a:endParaRPr>
            </a:p>
          </p:txBody>
        </p:sp>
        <p:sp>
          <p:nvSpPr>
            <p:cNvPr id="72" name="Rectángulo 71"/>
            <p:cNvSpPr/>
            <p:nvPr/>
          </p:nvSpPr>
          <p:spPr>
            <a:xfrm>
              <a:off x="5681876" y="3247646"/>
              <a:ext cx="3056096" cy="265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25" dirty="0" smtClean="0">
                  <a:solidFill>
                    <a:prstClr val="white"/>
                  </a:solidFill>
                  <a:latin typeface="Gotham Bold" pitchFamily="50" charset="0"/>
                </a:rPr>
                <a:t>40</a:t>
              </a:r>
              <a:r>
                <a:rPr lang="en-US" sz="1125" dirty="0">
                  <a:solidFill>
                    <a:prstClr val="white"/>
                  </a:solidFill>
                  <a:latin typeface="Gotham Bold" pitchFamily="50" charset="0"/>
                </a:rPr>
                <a:t>% </a:t>
              </a:r>
              <a:r>
                <a:rPr lang="en-US" sz="1125" dirty="0">
                  <a:solidFill>
                    <a:prstClr val="white"/>
                  </a:solidFill>
                  <a:latin typeface="Gotham Book" panose="02000604040000020004" pitchFamily="50" charset="0"/>
                </a:rPr>
                <a:t>CONTENIDO </a:t>
              </a:r>
              <a:r>
                <a:rPr lang="en-US" sz="1125" dirty="0" smtClean="0">
                  <a:solidFill>
                    <a:prstClr val="white"/>
                  </a:solidFill>
                  <a:latin typeface="Gotham Book" panose="02000604040000020004" pitchFamily="50" charset="0"/>
                </a:rPr>
                <a:t>CORPORATIVO</a:t>
              </a:r>
              <a:endParaRPr lang="en-US" sz="1125" dirty="0">
                <a:solidFill>
                  <a:prstClr val="white"/>
                </a:solidFill>
                <a:latin typeface="Gotham Book" panose="02000604040000020004" pitchFamily="50" charset="0"/>
              </a:endParaRPr>
            </a:p>
          </p:txBody>
        </p:sp>
      </p:grpSp>
      <p:grpSp>
        <p:nvGrpSpPr>
          <p:cNvPr id="73" name="Grupo 72"/>
          <p:cNvGrpSpPr/>
          <p:nvPr/>
        </p:nvGrpSpPr>
        <p:grpSpPr>
          <a:xfrm>
            <a:off x="1707361" y="4347234"/>
            <a:ext cx="5723777" cy="793059"/>
            <a:chOff x="1123918" y="5852632"/>
            <a:chExt cx="6890997" cy="1003335"/>
          </a:xfrm>
        </p:grpSpPr>
        <p:cxnSp>
          <p:nvCxnSpPr>
            <p:cNvPr id="74" name="Conector recto 73"/>
            <p:cNvCxnSpPr>
              <a:stCxn id="75" idx="6"/>
              <a:endCxn id="79" idx="2"/>
            </p:cNvCxnSpPr>
            <p:nvPr/>
          </p:nvCxnSpPr>
          <p:spPr>
            <a:xfrm>
              <a:off x="1991206" y="6265069"/>
              <a:ext cx="5186366" cy="0"/>
            </a:xfrm>
            <a:prstGeom prst="line">
              <a:avLst/>
            </a:prstGeom>
            <a:ln w="19050">
              <a:solidFill>
                <a:srgbClr val="96C31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ipse 74"/>
            <p:cNvSpPr/>
            <p:nvPr/>
          </p:nvSpPr>
          <p:spPr>
            <a:xfrm>
              <a:off x="1805468" y="6172200"/>
              <a:ext cx="185738" cy="185738"/>
            </a:xfrm>
            <a:prstGeom prst="ellipse">
              <a:avLst/>
            </a:prstGeom>
            <a:solidFill>
              <a:srgbClr val="96C31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3148494" y="6172200"/>
              <a:ext cx="185738" cy="185738"/>
            </a:xfrm>
            <a:prstGeom prst="ellipse">
              <a:avLst/>
            </a:prstGeom>
            <a:solidFill>
              <a:srgbClr val="96C31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4491520" y="6172200"/>
              <a:ext cx="185738" cy="185738"/>
            </a:xfrm>
            <a:prstGeom prst="ellipse">
              <a:avLst/>
            </a:prstGeom>
            <a:solidFill>
              <a:srgbClr val="96C31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  <p:sp>
          <p:nvSpPr>
            <p:cNvPr id="78" name="Elipse 77"/>
            <p:cNvSpPr/>
            <p:nvPr/>
          </p:nvSpPr>
          <p:spPr>
            <a:xfrm>
              <a:off x="5834546" y="6172200"/>
              <a:ext cx="185738" cy="185738"/>
            </a:xfrm>
            <a:prstGeom prst="ellipse">
              <a:avLst/>
            </a:prstGeom>
            <a:solidFill>
              <a:srgbClr val="96C31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  <p:sp>
          <p:nvSpPr>
            <p:cNvPr id="79" name="Elipse 78"/>
            <p:cNvSpPr/>
            <p:nvPr/>
          </p:nvSpPr>
          <p:spPr>
            <a:xfrm>
              <a:off x="7177572" y="6172200"/>
              <a:ext cx="185738" cy="185738"/>
            </a:xfrm>
            <a:prstGeom prst="ellipse">
              <a:avLst/>
            </a:prstGeom>
            <a:solidFill>
              <a:srgbClr val="96C31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>
                <a:solidFill>
                  <a:prstClr val="white"/>
                </a:solidFill>
              </a:endParaRPr>
            </a:p>
          </p:txBody>
        </p:sp>
        <p:sp>
          <p:nvSpPr>
            <p:cNvPr id="80" name="Rectángulo 79"/>
            <p:cNvSpPr/>
            <p:nvPr/>
          </p:nvSpPr>
          <p:spPr>
            <a:xfrm>
              <a:off x="1123918" y="6363525"/>
              <a:ext cx="1560392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  <a:latin typeface="Gotham Book" panose="02000604040000020004" pitchFamily="50" charset="0"/>
                </a:rPr>
                <a:t>Social</a:t>
              </a:r>
            </a:p>
            <a:p>
              <a:pPr algn="ctr"/>
              <a:r>
                <a:rPr lang="en-US" sz="900" dirty="0">
                  <a:solidFill>
                    <a:prstClr val="black"/>
                  </a:solidFill>
                  <a:latin typeface="Gotham Book" panose="02000604040000020004" pitchFamily="50" charset="0"/>
                </a:rPr>
                <a:t>listening</a:t>
              </a:r>
            </a:p>
          </p:txBody>
        </p:sp>
        <p:sp>
          <p:nvSpPr>
            <p:cNvPr id="81" name="Rectángulo 80"/>
            <p:cNvSpPr/>
            <p:nvPr/>
          </p:nvSpPr>
          <p:spPr>
            <a:xfrm>
              <a:off x="3833423" y="6363526"/>
              <a:ext cx="1560392" cy="467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 err="1" smtClean="0">
                  <a:solidFill>
                    <a:prstClr val="black"/>
                  </a:solidFill>
                  <a:latin typeface="Gotham Book" panose="02000604040000020004" pitchFamily="50" charset="0"/>
                </a:rPr>
                <a:t>Calendarios</a:t>
              </a:r>
              <a:r>
                <a:rPr lang="en-US" sz="900" dirty="0" smtClean="0">
                  <a:solidFill>
                    <a:prstClr val="black"/>
                  </a:solidFill>
                  <a:latin typeface="Gotham Book" panose="02000604040000020004" pitchFamily="50" charset="0"/>
                </a:rPr>
                <a:t> de </a:t>
              </a:r>
              <a:r>
                <a:rPr lang="en-US" sz="900" dirty="0" err="1" smtClean="0">
                  <a:solidFill>
                    <a:prstClr val="black"/>
                  </a:solidFill>
                  <a:latin typeface="Gotham Book" panose="02000604040000020004" pitchFamily="50" charset="0"/>
                </a:rPr>
                <a:t>contenido</a:t>
              </a:r>
              <a:endParaRPr lang="en-US" sz="900" dirty="0">
                <a:solidFill>
                  <a:prstClr val="black"/>
                </a:solidFill>
                <a:latin typeface="Gotham Book" panose="02000604040000020004" pitchFamily="50" charset="0"/>
              </a:endParaRPr>
            </a:p>
          </p:txBody>
        </p:sp>
        <p:sp>
          <p:nvSpPr>
            <p:cNvPr id="82" name="Rectángulo 81"/>
            <p:cNvSpPr/>
            <p:nvPr/>
          </p:nvSpPr>
          <p:spPr>
            <a:xfrm>
              <a:off x="2461167" y="6363526"/>
              <a:ext cx="1560392" cy="467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MX" sz="900" dirty="0" smtClean="0">
                  <a:solidFill>
                    <a:prstClr val="black"/>
                  </a:solidFill>
                  <a:latin typeface="Gotham Book" panose="02000604040000020004" pitchFamily="50" charset="0"/>
                </a:rPr>
                <a:t>Análisis</a:t>
              </a:r>
              <a:r>
                <a:rPr lang="en-US" sz="900" dirty="0" smtClean="0">
                  <a:solidFill>
                    <a:prstClr val="black"/>
                  </a:solidFill>
                  <a:latin typeface="Gotham Book" panose="02000604040000020004" pitchFamily="50" charset="0"/>
                </a:rPr>
                <a:t> de</a:t>
              </a:r>
            </a:p>
            <a:p>
              <a:pPr algn="ctr"/>
              <a:r>
                <a:rPr lang="en-US" sz="900" dirty="0">
                  <a:solidFill>
                    <a:prstClr val="black"/>
                  </a:solidFill>
                  <a:latin typeface="Gotham Book" panose="02000604040000020004" pitchFamily="50" charset="0"/>
                </a:rPr>
                <a:t>Insights</a:t>
              </a:r>
            </a:p>
          </p:txBody>
        </p:sp>
        <p:sp>
          <p:nvSpPr>
            <p:cNvPr id="83" name="Rectángulo 82"/>
            <p:cNvSpPr/>
            <p:nvPr/>
          </p:nvSpPr>
          <p:spPr>
            <a:xfrm>
              <a:off x="6454523" y="6363526"/>
              <a:ext cx="1560392" cy="467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 err="1" smtClean="0">
                  <a:solidFill>
                    <a:prstClr val="black"/>
                  </a:solidFill>
                  <a:latin typeface="Gotham Book" panose="02000604040000020004" pitchFamily="50" charset="0"/>
                </a:rPr>
                <a:t>Reportes</a:t>
              </a:r>
              <a:endParaRPr lang="en-US" sz="900" dirty="0">
                <a:solidFill>
                  <a:prstClr val="black"/>
                </a:solidFill>
                <a:latin typeface="Gotham Book" panose="02000604040000020004" pitchFamily="50" charset="0"/>
              </a:endParaRPr>
            </a:p>
            <a:p>
              <a:pPr algn="ctr"/>
              <a:r>
                <a:rPr lang="en-US" sz="900" dirty="0" smtClean="0">
                  <a:solidFill>
                    <a:prstClr val="black"/>
                  </a:solidFill>
                  <a:latin typeface="Gotham Book" panose="02000604040000020004" pitchFamily="50" charset="0"/>
                </a:rPr>
                <a:t>de </a:t>
              </a:r>
              <a:r>
                <a:rPr lang="en-US" sz="900" dirty="0" err="1" smtClean="0">
                  <a:solidFill>
                    <a:prstClr val="black"/>
                  </a:solidFill>
                  <a:latin typeface="Gotham Book" panose="02000604040000020004" pitchFamily="50" charset="0"/>
                </a:rPr>
                <a:t>resultados</a:t>
              </a:r>
              <a:endParaRPr lang="en-US" sz="900" dirty="0">
                <a:solidFill>
                  <a:prstClr val="black"/>
                </a:solidFill>
                <a:latin typeface="Gotham Book" panose="02000604040000020004" pitchFamily="50" charset="0"/>
              </a:endParaRPr>
            </a:p>
          </p:txBody>
        </p:sp>
        <p:sp>
          <p:nvSpPr>
            <p:cNvPr id="84" name="Rectángulo 83"/>
            <p:cNvSpPr/>
            <p:nvPr/>
          </p:nvSpPr>
          <p:spPr>
            <a:xfrm>
              <a:off x="5133087" y="6363526"/>
              <a:ext cx="1560392" cy="467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 err="1" smtClean="0">
                  <a:solidFill>
                    <a:prstClr val="black"/>
                  </a:solidFill>
                  <a:latin typeface="Gotham Book" panose="02000604040000020004" pitchFamily="50" charset="0"/>
                </a:rPr>
                <a:t>Operación</a:t>
              </a:r>
              <a:endParaRPr lang="en-US" sz="900" dirty="0" smtClean="0">
                <a:solidFill>
                  <a:prstClr val="black"/>
                </a:solidFill>
                <a:latin typeface="Gotham Book" panose="02000604040000020004" pitchFamily="50" charset="0"/>
              </a:endParaRPr>
            </a:p>
            <a:p>
              <a:pPr algn="ctr"/>
              <a:r>
                <a:rPr lang="en-US" sz="900" dirty="0" err="1" smtClean="0">
                  <a:solidFill>
                    <a:prstClr val="black"/>
                  </a:solidFill>
                  <a:latin typeface="Gotham Book" panose="02000604040000020004" pitchFamily="50" charset="0"/>
                </a:rPr>
                <a:t>diaria</a:t>
              </a:r>
              <a:endParaRPr lang="en-US" sz="900" dirty="0">
                <a:solidFill>
                  <a:prstClr val="black"/>
                </a:solidFill>
                <a:latin typeface="Gotham Book" panose="02000604040000020004" pitchFamily="50" charset="0"/>
              </a:endParaRPr>
            </a:p>
          </p:txBody>
        </p:sp>
        <p:sp>
          <p:nvSpPr>
            <p:cNvPr id="85" name="Rectángulo 84"/>
            <p:cNvSpPr/>
            <p:nvPr/>
          </p:nvSpPr>
          <p:spPr>
            <a:xfrm>
              <a:off x="1123918" y="5852632"/>
              <a:ext cx="1560392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  <a:latin typeface="Gotham Book" panose="02000604040000020004" pitchFamily="50" charset="0"/>
                </a:rPr>
                <a:t>1</a:t>
              </a:r>
            </a:p>
          </p:txBody>
        </p:sp>
        <p:sp>
          <p:nvSpPr>
            <p:cNvPr id="86" name="Rectángulo 85"/>
            <p:cNvSpPr/>
            <p:nvPr/>
          </p:nvSpPr>
          <p:spPr>
            <a:xfrm>
              <a:off x="3833423" y="5852632"/>
              <a:ext cx="1560392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  <a:latin typeface="Gotham Book" panose="02000604040000020004" pitchFamily="50" charset="0"/>
                </a:rPr>
                <a:t>3</a:t>
              </a:r>
            </a:p>
          </p:txBody>
        </p:sp>
        <p:sp>
          <p:nvSpPr>
            <p:cNvPr id="87" name="Rectángulo 86"/>
            <p:cNvSpPr/>
            <p:nvPr/>
          </p:nvSpPr>
          <p:spPr>
            <a:xfrm>
              <a:off x="2461167" y="5852632"/>
              <a:ext cx="1560392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  <a:latin typeface="Gotham Book" panose="02000604040000020004" pitchFamily="50" charset="0"/>
                </a:rPr>
                <a:t>2</a:t>
              </a:r>
            </a:p>
          </p:txBody>
        </p:sp>
        <p:sp>
          <p:nvSpPr>
            <p:cNvPr id="88" name="Rectángulo 87"/>
            <p:cNvSpPr/>
            <p:nvPr/>
          </p:nvSpPr>
          <p:spPr>
            <a:xfrm>
              <a:off x="6454523" y="5852632"/>
              <a:ext cx="1560392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  <a:latin typeface="Gotham Book" panose="02000604040000020004" pitchFamily="50" charset="0"/>
                </a:rPr>
                <a:t>5</a:t>
              </a:r>
            </a:p>
          </p:txBody>
        </p:sp>
        <p:sp>
          <p:nvSpPr>
            <p:cNvPr id="89" name="Rectángulo 88"/>
            <p:cNvSpPr/>
            <p:nvPr/>
          </p:nvSpPr>
          <p:spPr>
            <a:xfrm>
              <a:off x="5133088" y="5852632"/>
              <a:ext cx="1560392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  <a:latin typeface="Gotham Book" panose="02000604040000020004" pitchFamily="50" charset="0"/>
                </a:rPr>
                <a:t>4</a:t>
              </a:r>
            </a:p>
          </p:txBody>
        </p:sp>
      </p:grpSp>
      <p:sp>
        <p:nvSpPr>
          <p:cNvPr id="90" name="Rectángulo 89"/>
          <p:cNvSpPr/>
          <p:nvPr/>
        </p:nvSpPr>
        <p:spPr>
          <a:xfrm>
            <a:off x="247860" y="3928348"/>
            <a:ext cx="30560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prstClr val="white"/>
                </a:solidFill>
                <a:latin typeface="Gotham Book" panose="02000604040000020004" pitchFamily="50" charset="0"/>
              </a:rPr>
              <a:t>COMPROMISO CON MÉXICO</a:t>
            </a:r>
            <a:endParaRPr lang="en-US" sz="900" dirty="0">
              <a:solidFill>
                <a:prstClr val="white"/>
              </a:solidFill>
              <a:latin typeface="Gotham Book" panose="02000604040000020004" pitchFamily="50" charset="0"/>
            </a:endParaRPr>
          </a:p>
        </p:txBody>
      </p:sp>
      <p:sp>
        <p:nvSpPr>
          <p:cNvPr id="91" name="Rectángulo 90"/>
          <p:cNvSpPr/>
          <p:nvPr/>
        </p:nvSpPr>
        <p:spPr>
          <a:xfrm>
            <a:off x="3048536" y="3928348"/>
            <a:ext cx="30560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prstClr val="white"/>
                </a:solidFill>
                <a:latin typeface="Gotham Book" panose="02000604040000020004" pitchFamily="50" charset="0"/>
              </a:rPr>
              <a:t>SERVICIO ARTICULADO DE DIAGNÓSTICO</a:t>
            </a:r>
            <a:endParaRPr lang="en-US" sz="900" dirty="0">
              <a:solidFill>
                <a:prstClr val="white"/>
              </a:solidFill>
              <a:latin typeface="Gotham Book" panose="02000604040000020004" pitchFamily="50" charset="0"/>
            </a:endParaRPr>
          </a:p>
        </p:txBody>
      </p:sp>
      <p:sp>
        <p:nvSpPr>
          <p:cNvPr id="92" name="Rectángulo 91"/>
          <p:cNvSpPr/>
          <p:nvPr/>
        </p:nvSpPr>
        <p:spPr>
          <a:xfrm>
            <a:off x="5934003" y="3928348"/>
            <a:ext cx="291794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prstClr val="white"/>
                </a:solidFill>
                <a:latin typeface="Gotham Book" panose="02000604040000020004" pitchFamily="50" charset="0"/>
              </a:rPr>
              <a:t>LLEGAMOS HASTA EL HOGAR</a:t>
            </a:r>
            <a:endParaRPr lang="en-US" sz="900" dirty="0">
              <a:solidFill>
                <a:prstClr val="white"/>
              </a:solidFill>
              <a:latin typeface="Gotham Book" panose="02000604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73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5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50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35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45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0" grpId="0"/>
      <p:bldP spid="91" grpId="0"/>
      <p:bldP spid="9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258743" y="168871"/>
            <a:ext cx="7973546" cy="474568"/>
          </a:xfrm>
          <a:prstGeom prst="rect">
            <a:avLst/>
          </a:prstGeom>
        </p:spPr>
        <p:txBody>
          <a:bodyPr vert="horz" lIns="128583" tIns="64291" rIns="128583" bIns="64291" rtlCol="0" anchor="ctr">
            <a:noAutofit/>
          </a:bodyPr>
          <a:lstStyle>
            <a:lvl1pPr algn="l" defTabSz="3627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22" kern="1200">
                <a:solidFill>
                  <a:schemeClr val="bg1"/>
                </a:solidFill>
                <a:latin typeface="Gotham Thin"/>
                <a:ea typeface="+mj-ea"/>
                <a:cs typeface="Gotham Thin"/>
              </a:defRPr>
            </a:lvl1pPr>
          </a:lstStyle>
          <a:p>
            <a:pPr lvl="0">
              <a:defRPr/>
            </a:pPr>
            <a:r>
              <a:rPr lang="es-MX" sz="2257" dirty="0" smtClean="0">
                <a:latin typeface="Gotham Bold" pitchFamily="50" charset="0"/>
              </a:rPr>
              <a:t>3. </a:t>
            </a:r>
            <a:r>
              <a:rPr lang="es-MX" sz="2257" dirty="0" smtClean="0">
                <a:solidFill>
                  <a:sysClr val="window" lastClr="FFFFFF"/>
                </a:solidFill>
              </a:rPr>
              <a:t>Perspectiva estratégica</a:t>
            </a:r>
            <a:endParaRPr lang="es-MX" sz="2257" dirty="0">
              <a:solidFill>
                <a:sysClr val="window" lastClr="FFFFFF"/>
              </a:solidFill>
              <a:latin typeface="Gotham Bold" pitchFamily="50" charset="0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194641" y="1231922"/>
            <a:ext cx="2344858" cy="2716094"/>
            <a:chOff x="194641" y="1231922"/>
            <a:chExt cx="2344858" cy="2716094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194641" y="1231922"/>
              <a:ext cx="2344858" cy="2716094"/>
            </a:xfrm>
            <a:custGeom>
              <a:avLst/>
              <a:gdLst>
                <a:gd name="T0" fmla="*/ 3163 w 6325"/>
                <a:gd name="T1" fmla="*/ 0 h 7304"/>
                <a:gd name="T2" fmla="*/ 4744 w 6325"/>
                <a:gd name="T3" fmla="*/ 913 h 7304"/>
                <a:gd name="T4" fmla="*/ 6325 w 6325"/>
                <a:gd name="T5" fmla="*/ 1826 h 7304"/>
                <a:gd name="T6" fmla="*/ 6325 w 6325"/>
                <a:gd name="T7" fmla="*/ 3652 h 7304"/>
                <a:gd name="T8" fmla="*/ 6325 w 6325"/>
                <a:gd name="T9" fmla="*/ 5478 h 7304"/>
                <a:gd name="T10" fmla="*/ 4744 w 6325"/>
                <a:gd name="T11" fmla="*/ 6391 h 7304"/>
                <a:gd name="T12" fmla="*/ 3163 w 6325"/>
                <a:gd name="T13" fmla="*/ 7304 h 7304"/>
                <a:gd name="T14" fmla="*/ 1581 w 6325"/>
                <a:gd name="T15" fmla="*/ 6391 h 7304"/>
                <a:gd name="T16" fmla="*/ 0 w 6325"/>
                <a:gd name="T17" fmla="*/ 5478 h 7304"/>
                <a:gd name="T18" fmla="*/ 0 w 6325"/>
                <a:gd name="T19" fmla="*/ 3652 h 7304"/>
                <a:gd name="T20" fmla="*/ 0 w 6325"/>
                <a:gd name="T21" fmla="*/ 1826 h 7304"/>
                <a:gd name="T22" fmla="*/ 1581 w 6325"/>
                <a:gd name="T23" fmla="*/ 913 h 7304"/>
                <a:gd name="T24" fmla="*/ 3163 w 6325"/>
                <a:gd name="T25" fmla="*/ 0 h 7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25" h="7304">
                  <a:moveTo>
                    <a:pt x="3163" y="0"/>
                  </a:moveTo>
                  <a:lnTo>
                    <a:pt x="4744" y="913"/>
                  </a:lnTo>
                  <a:lnTo>
                    <a:pt x="6325" y="1826"/>
                  </a:lnTo>
                  <a:lnTo>
                    <a:pt x="6325" y="3652"/>
                  </a:lnTo>
                  <a:lnTo>
                    <a:pt x="6325" y="5478"/>
                  </a:lnTo>
                  <a:lnTo>
                    <a:pt x="4744" y="6391"/>
                  </a:lnTo>
                  <a:lnTo>
                    <a:pt x="3163" y="7304"/>
                  </a:lnTo>
                  <a:lnTo>
                    <a:pt x="1581" y="6391"/>
                  </a:lnTo>
                  <a:lnTo>
                    <a:pt x="0" y="5478"/>
                  </a:lnTo>
                  <a:lnTo>
                    <a:pt x="0" y="3652"/>
                  </a:lnTo>
                  <a:lnTo>
                    <a:pt x="0" y="1826"/>
                  </a:lnTo>
                  <a:lnTo>
                    <a:pt x="1581" y="913"/>
                  </a:lnTo>
                  <a:lnTo>
                    <a:pt x="3163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 dirty="0"/>
            </a:p>
          </p:txBody>
        </p:sp>
        <p:sp>
          <p:nvSpPr>
            <p:cNvPr id="13" name="Title 2"/>
            <p:cNvSpPr txBox="1">
              <a:spLocks/>
            </p:cNvSpPr>
            <p:nvPr/>
          </p:nvSpPr>
          <p:spPr>
            <a:xfrm>
              <a:off x="281379" y="1639835"/>
              <a:ext cx="2160799" cy="1783413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s-MX" sz="2500" b="1" dirty="0" smtClean="0">
                  <a:latin typeface="Gotham Book" panose="02000604040000020004" pitchFamily="50" charset="0"/>
                </a:rPr>
                <a:t>STATUS</a:t>
              </a:r>
              <a:endParaRPr lang="es-MX" sz="2500" b="1" dirty="0">
                <a:latin typeface="Gotham Book" panose="02000604040000020004" pitchFamily="50" charset="0"/>
              </a:endParaRPr>
            </a:p>
            <a:p>
              <a:pPr algn="ctr"/>
              <a:endParaRPr lang="es-MX" sz="1000" dirty="0">
                <a:latin typeface="Gotham Book" panose="02000604040000020004" pitchFamily="50" charset="0"/>
              </a:endParaRPr>
            </a:p>
            <a:p>
              <a:pPr algn="ctr"/>
              <a:r>
                <a:rPr lang="es-MX" sz="1400" dirty="0" smtClean="0">
                  <a:latin typeface="Gotham Book" panose="02000604040000020004" pitchFamily="50" charset="0"/>
                </a:rPr>
                <a:t>La empresa no cuenta con canales sociales ni promoción digital en este momento</a:t>
              </a:r>
              <a:endParaRPr lang="es-MX" sz="1400" dirty="0">
                <a:latin typeface="Gotham Book" panose="02000604040000020004" pitchFamily="50" charset="0"/>
              </a:endParaRP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2539498" y="812310"/>
            <a:ext cx="2343594" cy="2716094"/>
            <a:chOff x="2539498" y="812310"/>
            <a:chExt cx="2343594" cy="2716094"/>
          </a:xfrm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2539498" y="812310"/>
              <a:ext cx="2343594" cy="2716094"/>
            </a:xfrm>
            <a:custGeom>
              <a:avLst/>
              <a:gdLst>
                <a:gd name="T0" fmla="*/ 3163 w 6325"/>
                <a:gd name="T1" fmla="*/ 0 h 7304"/>
                <a:gd name="T2" fmla="*/ 4744 w 6325"/>
                <a:gd name="T3" fmla="*/ 913 h 7304"/>
                <a:gd name="T4" fmla="*/ 6325 w 6325"/>
                <a:gd name="T5" fmla="*/ 1826 h 7304"/>
                <a:gd name="T6" fmla="*/ 6325 w 6325"/>
                <a:gd name="T7" fmla="*/ 3652 h 7304"/>
                <a:gd name="T8" fmla="*/ 6325 w 6325"/>
                <a:gd name="T9" fmla="*/ 5478 h 7304"/>
                <a:gd name="T10" fmla="*/ 4744 w 6325"/>
                <a:gd name="T11" fmla="*/ 6391 h 7304"/>
                <a:gd name="T12" fmla="*/ 3163 w 6325"/>
                <a:gd name="T13" fmla="*/ 7304 h 7304"/>
                <a:gd name="T14" fmla="*/ 1582 w 6325"/>
                <a:gd name="T15" fmla="*/ 6391 h 7304"/>
                <a:gd name="T16" fmla="*/ 0 w 6325"/>
                <a:gd name="T17" fmla="*/ 5478 h 7304"/>
                <a:gd name="T18" fmla="*/ 0 w 6325"/>
                <a:gd name="T19" fmla="*/ 3652 h 7304"/>
                <a:gd name="T20" fmla="*/ 0 w 6325"/>
                <a:gd name="T21" fmla="*/ 1826 h 7304"/>
                <a:gd name="T22" fmla="*/ 1582 w 6325"/>
                <a:gd name="T23" fmla="*/ 913 h 7304"/>
                <a:gd name="T24" fmla="*/ 3163 w 6325"/>
                <a:gd name="T25" fmla="*/ 0 h 7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25" h="7304">
                  <a:moveTo>
                    <a:pt x="3163" y="0"/>
                  </a:moveTo>
                  <a:lnTo>
                    <a:pt x="4744" y="913"/>
                  </a:lnTo>
                  <a:lnTo>
                    <a:pt x="6325" y="1826"/>
                  </a:lnTo>
                  <a:lnTo>
                    <a:pt x="6325" y="3652"/>
                  </a:lnTo>
                  <a:lnTo>
                    <a:pt x="6325" y="5478"/>
                  </a:lnTo>
                  <a:lnTo>
                    <a:pt x="4744" y="6391"/>
                  </a:lnTo>
                  <a:lnTo>
                    <a:pt x="3163" y="7304"/>
                  </a:lnTo>
                  <a:lnTo>
                    <a:pt x="1582" y="6391"/>
                  </a:lnTo>
                  <a:lnTo>
                    <a:pt x="0" y="5478"/>
                  </a:lnTo>
                  <a:lnTo>
                    <a:pt x="0" y="3652"/>
                  </a:lnTo>
                  <a:lnTo>
                    <a:pt x="0" y="1826"/>
                  </a:lnTo>
                  <a:lnTo>
                    <a:pt x="1582" y="913"/>
                  </a:lnTo>
                  <a:lnTo>
                    <a:pt x="3163" y="0"/>
                  </a:lnTo>
                  <a:close/>
                </a:path>
              </a:pathLst>
            </a:custGeom>
            <a:solidFill>
              <a:srgbClr val="01A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itle 2"/>
            <p:cNvSpPr txBox="1">
              <a:spLocks/>
            </p:cNvSpPr>
            <p:nvPr/>
          </p:nvSpPr>
          <p:spPr>
            <a:xfrm>
              <a:off x="2626237" y="1231922"/>
              <a:ext cx="2163747" cy="1970814"/>
            </a:xfrm>
            <a:prstGeom prst="rect">
              <a:avLst/>
            </a:prstGeom>
          </p:spPr>
          <p:txBody>
            <a:bodyPr vert="horz" lIns="0" tIns="0" rIns="0" bIns="0" rtlCol="0" anchor="ctr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2500" b="1" dirty="0" smtClean="0">
                  <a:latin typeface="Gotham Book" panose="02000604040000020004" pitchFamily="50" charset="0"/>
                </a:rPr>
                <a:t>RETO</a:t>
              </a:r>
              <a:endParaRPr lang="en-US" sz="2500" b="1" dirty="0">
                <a:latin typeface="Gotham Book" panose="02000604040000020004" pitchFamily="50" charset="0"/>
              </a:endParaRPr>
            </a:p>
            <a:p>
              <a:pPr algn="ctr"/>
              <a:endParaRPr lang="en-US" sz="1000" dirty="0">
                <a:latin typeface="Gotham Book" panose="02000604040000020004" pitchFamily="50" charset="0"/>
              </a:endParaRPr>
            </a:p>
            <a:p>
              <a:pPr algn="ctr"/>
              <a:r>
                <a:rPr lang="es-ES" sz="1400" dirty="0" smtClean="0">
                  <a:latin typeface="Gotham Book" panose="02000604040000020004" pitchFamily="50" charset="0"/>
                </a:rPr>
                <a:t>Generar visibilidad para la marca, comunicando que no todo es </a:t>
              </a:r>
            </a:p>
            <a:p>
              <a:pPr algn="ctr"/>
              <a:r>
                <a:rPr lang="es-ES" sz="1400" dirty="0" smtClean="0">
                  <a:latin typeface="Gotham Book" panose="02000604040000020004" pitchFamily="50" charset="0"/>
                </a:rPr>
                <a:t>COVID-19 y que se cuenta con un robusto portafolio de</a:t>
              </a:r>
            </a:p>
            <a:p>
              <a:pPr algn="ctr"/>
              <a:r>
                <a:rPr lang="es-ES" sz="1400" dirty="0" smtClean="0">
                  <a:latin typeface="Gotham Book" panose="02000604040000020004" pitchFamily="50" charset="0"/>
                </a:rPr>
                <a:t>análisis.</a:t>
              </a:r>
              <a:endParaRPr lang="en-US" sz="1400" dirty="0">
                <a:latin typeface="Gotham Book" panose="02000604040000020004" pitchFamily="50" charset="0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4883092" y="1231922"/>
            <a:ext cx="2344858" cy="2716094"/>
            <a:chOff x="4883092" y="1231922"/>
            <a:chExt cx="2344858" cy="2716094"/>
          </a:xfrm>
        </p:grpSpPr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4883092" y="1231922"/>
              <a:ext cx="2344858" cy="2716094"/>
            </a:xfrm>
            <a:custGeom>
              <a:avLst/>
              <a:gdLst>
                <a:gd name="T0" fmla="*/ 3163 w 6326"/>
                <a:gd name="T1" fmla="*/ 0 h 7304"/>
                <a:gd name="T2" fmla="*/ 4744 w 6326"/>
                <a:gd name="T3" fmla="*/ 913 h 7304"/>
                <a:gd name="T4" fmla="*/ 6326 w 6326"/>
                <a:gd name="T5" fmla="*/ 1826 h 7304"/>
                <a:gd name="T6" fmla="*/ 6326 w 6326"/>
                <a:gd name="T7" fmla="*/ 3652 h 7304"/>
                <a:gd name="T8" fmla="*/ 6326 w 6326"/>
                <a:gd name="T9" fmla="*/ 5478 h 7304"/>
                <a:gd name="T10" fmla="*/ 4744 w 6326"/>
                <a:gd name="T11" fmla="*/ 6391 h 7304"/>
                <a:gd name="T12" fmla="*/ 3163 w 6326"/>
                <a:gd name="T13" fmla="*/ 7304 h 7304"/>
                <a:gd name="T14" fmla="*/ 1582 w 6326"/>
                <a:gd name="T15" fmla="*/ 6391 h 7304"/>
                <a:gd name="T16" fmla="*/ 0 w 6326"/>
                <a:gd name="T17" fmla="*/ 5478 h 7304"/>
                <a:gd name="T18" fmla="*/ 0 w 6326"/>
                <a:gd name="T19" fmla="*/ 3652 h 7304"/>
                <a:gd name="T20" fmla="*/ 0 w 6326"/>
                <a:gd name="T21" fmla="*/ 1826 h 7304"/>
                <a:gd name="T22" fmla="*/ 1582 w 6326"/>
                <a:gd name="T23" fmla="*/ 913 h 7304"/>
                <a:gd name="T24" fmla="*/ 3163 w 6326"/>
                <a:gd name="T25" fmla="*/ 0 h 7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26" h="7304">
                  <a:moveTo>
                    <a:pt x="3163" y="0"/>
                  </a:moveTo>
                  <a:lnTo>
                    <a:pt x="4744" y="913"/>
                  </a:lnTo>
                  <a:lnTo>
                    <a:pt x="6326" y="1826"/>
                  </a:lnTo>
                  <a:lnTo>
                    <a:pt x="6326" y="3652"/>
                  </a:lnTo>
                  <a:lnTo>
                    <a:pt x="6326" y="5478"/>
                  </a:lnTo>
                  <a:lnTo>
                    <a:pt x="4744" y="6391"/>
                  </a:lnTo>
                  <a:lnTo>
                    <a:pt x="3163" y="7304"/>
                  </a:lnTo>
                  <a:lnTo>
                    <a:pt x="1582" y="6391"/>
                  </a:lnTo>
                  <a:lnTo>
                    <a:pt x="0" y="5478"/>
                  </a:lnTo>
                  <a:lnTo>
                    <a:pt x="0" y="3652"/>
                  </a:lnTo>
                  <a:lnTo>
                    <a:pt x="0" y="1826"/>
                  </a:lnTo>
                  <a:lnTo>
                    <a:pt x="1582" y="913"/>
                  </a:lnTo>
                  <a:lnTo>
                    <a:pt x="3163" y="0"/>
                  </a:lnTo>
                  <a:close/>
                </a:path>
              </a:pathLst>
            </a:custGeom>
            <a:solidFill>
              <a:srgbClr val="008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itle 2"/>
            <p:cNvSpPr txBox="1">
              <a:spLocks/>
            </p:cNvSpPr>
            <p:nvPr/>
          </p:nvSpPr>
          <p:spPr>
            <a:xfrm>
              <a:off x="4974936" y="1557589"/>
              <a:ext cx="2135412" cy="1970814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2500" b="1" dirty="0" smtClean="0">
                  <a:latin typeface="Gotham Book" panose="02000604040000020004" pitchFamily="50" charset="0"/>
                </a:rPr>
                <a:t>EJE RECTOR</a:t>
              </a:r>
              <a:endParaRPr lang="en-US" sz="2500" b="1" dirty="0">
                <a:latin typeface="Gotham Book" panose="02000604040000020004" pitchFamily="50" charset="0"/>
              </a:endParaRPr>
            </a:p>
            <a:p>
              <a:pPr algn="ctr"/>
              <a:endParaRPr lang="en-US" sz="1000" dirty="0">
                <a:latin typeface="Gotham Book" panose="02000604040000020004" pitchFamily="50" charset="0"/>
              </a:endParaRPr>
            </a:p>
            <a:p>
              <a:pPr algn="ctr"/>
              <a:r>
                <a:rPr lang="en-US" sz="1700" b="1" dirty="0" smtClean="0">
                  <a:latin typeface="Gotham Book" panose="02000604040000020004" pitchFamily="50" charset="0"/>
                </a:rPr>
                <a:t>“El </a:t>
              </a:r>
              <a:r>
                <a:rPr lang="en-US" sz="1700" b="1" dirty="0" err="1" smtClean="0">
                  <a:latin typeface="Gotham Book" panose="02000604040000020004" pitchFamily="50" charset="0"/>
                </a:rPr>
                <a:t>laboratorio</a:t>
              </a:r>
              <a:r>
                <a:rPr lang="en-US" sz="1700" b="1" dirty="0" smtClean="0">
                  <a:latin typeface="Gotham Book" panose="02000604040000020004" pitchFamily="50" charset="0"/>
                </a:rPr>
                <a:t> que </a:t>
              </a:r>
              <a:r>
                <a:rPr lang="en-US" sz="1700" b="1" dirty="0" err="1" smtClean="0">
                  <a:latin typeface="Gotham Book" panose="02000604040000020004" pitchFamily="50" charset="0"/>
                </a:rPr>
                <a:t>va</a:t>
              </a:r>
              <a:r>
                <a:rPr lang="en-US" sz="1700" b="1" dirty="0" smtClean="0">
                  <a:latin typeface="Gotham Book" panose="02000604040000020004" pitchFamily="50" charset="0"/>
                </a:rPr>
                <a:t> a </a:t>
              </a:r>
              <a:r>
                <a:rPr lang="en-US" sz="1700" b="1" dirty="0" err="1" smtClean="0">
                  <a:latin typeface="Gotham Book" panose="02000604040000020004" pitchFamily="50" charset="0"/>
                </a:rPr>
                <a:t>tu</a:t>
              </a:r>
              <a:r>
                <a:rPr lang="en-US" sz="1700" b="1" dirty="0" smtClean="0">
                  <a:latin typeface="Gotham Book" panose="02000604040000020004" pitchFamily="50" charset="0"/>
                </a:rPr>
                <a:t> casa.”</a:t>
              </a:r>
              <a:endParaRPr lang="en-US" sz="1700" b="1" dirty="0">
                <a:latin typeface="Gotham Book" panose="02000604040000020004" pitchFamily="50" charset="0"/>
              </a:endParaRPr>
            </a:p>
          </p:txBody>
        </p:sp>
      </p:grpSp>
      <p:sp>
        <p:nvSpPr>
          <p:cNvPr id="17" name="Title 2"/>
          <p:cNvSpPr txBox="1">
            <a:spLocks/>
          </p:cNvSpPr>
          <p:nvPr/>
        </p:nvSpPr>
        <p:spPr>
          <a:xfrm>
            <a:off x="74683" y="3907664"/>
            <a:ext cx="7273224" cy="10914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otham Book" panose="02000604040000020004" pitchFamily="50" charset="0"/>
              </a:rPr>
              <a:t>Elevar 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otham Book" panose="02000604040000020004" pitchFamily="50" charset="0"/>
              </a:rPr>
              <a:t>la visibilidad digital </a:t>
            </a: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otham Book" panose="02000604040000020004" pitchFamily="50" charset="0"/>
              </a:rPr>
              <a:t>+ información de valor</a:t>
            </a:r>
            <a:endParaRPr lang="es-MX" sz="1600" dirty="0">
              <a:solidFill>
                <a:schemeClr val="tx1">
                  <a:lumMod val="50000"/>
                  <a:lumOff val="50000"/>
                </a:schemeClr>
              </a:solidFill>
              <a:latin typeface="Gotham Book" panose="02000604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41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e Office">
  <a:themeElements>
    <a:clrScheme name="EXTRATEGIA AZUL">
      <a:dk1>
        <a:sysClr val="windowText" lastClr="000000"/>
      </a:dk1>
      <a:lt1>
        <a:sysClr val="window" lastClr="FFFFFF"/>
      </a:lt1>
      <a:dk2>
        <a:srgbClr val="112B4A"/>
      </a:dk2>
      <a:lt2>
        <a:srgbClr val="2E857F"/>
      </a:lt2>
      <a:accent1>
        <a:srgbClr val="517B14"/>
      </a:accent1>
      <a:accent2>
        <a:srgbClr val="6DA429"/>
      </a:accent2>
      <a:accent3>
        <a:srgbClr val="2E857F"/>
      </a:accent3>
      <a:accent4>
        <a:srgbClr val="1A4A4A"/>
      </a:accent4>
      <a:accent5>
        <a:srgbClr val="112B4A"/>
      </a:accent5>
      <a:accent6>
        <a:srgbClr val="080F17"/>
      </a:accent6>
      <a:hlink>
        <a:srgbClr val="517B14"/>
      </a:hlink>
      <a:folHlink>
        <a:srgbClr val="6DA429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7750</TotalTime>
  <Words>2468</Words>
  <Application>Microsoft Office PowerPoint</Application>
  <PresentationFormat>Presentación en pantalla (16:9)</PresentationFormat>
  <Paragraphs>785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6" baseType="lpstr">
      <vt:lpstr>MS PGothic</vt:lpstr>
      <vt:lpstr>MS PGothic</vt:lpstr>
      <vt:lpstr>Arial</vt:lpstr>
      <vt:lpstr>Arial Nova Light</vt:lpstr>
      <vt:lpstr>Calibri</vt:lpstr>
      <vt:lpstr>Gotham Bold</vt:lpstr>
      <vt:lpstr>Gotham Book</vt:lpstr>
      <vt:lpstr>Gotham Light</vt:lpstr>
      <vt:lpstr>Gotham Medium</vt:lpstr>
      <vt:lpstr>Gotham Thin</vt:lpstr>
      <vt:lpstr>Gotham Ultra</vt:lpstr>
      <vt:lpstr>Helvetica</vt:lpstr>
      <vt:lpstr>Helvetica Neue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ERNESTO RAMIREZ</dc:creator>
  <cp:lastModifiedBy>Arturo de la Peña G.</cp:lastModifiedBy>
  <cp:revision>518</cp:revision>
  <cp:lastPrinted>2019-05-29T22:53:09Z</cp:lastPrinted>
  <dcterms:created xsi:type="dcterms:W3CDTF">2019-01-09T16:01:02Z</dcterms:created>
  <dcterms:modified xsi:type="dcterms:W3CDTF">2020-06-11T17:09:17Z</dcterms:modified>
</cp:coreProperties>
</file>